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321" r:id="rId2"/>
    <p:sldId id="326" r:id="rId3"/>
    <p:sldId id="334" r:id="rId4"/>
    <p:sldId id="335" r:id="rId5"/>
    <p:sldId id="333" r:id="rId6"/>
    <p:sldId id="332" r:id="rId7"/>
    <p:sldId id="336" r:id="rId8"/>
    <p:sldId id="327" r:id="rId9"/>
    <p:sldId id="31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900"/>
    <a:srgbClr val="258AA2"/>
    <a:srgbClr val="047B97"/>
    <a:srgbClr val="047C97"/>
    <a:srgbClr val="974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3" autoAdjust="0"/>
    <p:restoredTop sz="94660"/>
  </p:normalViewPr>
  <p:slideViewPr>
    <p:cSldViewPr snapToGrid="0" showGuides="1">
      <p:cViewPr varScale="1">
        <p:scale>
          <a:sx n="146" d="100"/>
          <a:sy n="146" d="100"/>
        </p:scale>
        <p:origin x="106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CF246-B470-47CD-8044-58EAC4E3DF09}" type="datetimeFigureOut">
              <a:rPr lang="en-US" smtClean="0"/>
              <a:t>8/8/22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B9DE4-EAC4-46CA-884D-2AAB4A9E2F3F}" type="slidenum">
              <a:rPr lang="en-US" smtClean="0"/>
              <a:t>‹#›</a:t>
            </a:fld>
            <a:endParaRPr lang="en-US"/>
          </a:p>
        </p:txBody>
      </p:sp>
    </p:spTree>
    <p:extLst>
      <p:ext uri="{BB962C8B-B14F-4D97-AF65-F5344CB8AC3E}">
        <p14:creationId xmlns:p14="http://schemas.microsoft.com/office/powerpoint/2010/main" val="2974674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81B9DE4-EAC4-46CA-884D-2AAB4A9E2F3F}" type="slidenum">
              <a:rPr lang="en-US" smtClean="0"/>
              <a:t>1</a:t>
            </a:fld>
            <a:endParaRPr lang="en-US"/>
          </a:p>
        </p:txBody>
      </p:sp>
    </p:spTree>
    <p:extLst>
      <p:ext uri="{BB962C8B-B14F-4D97-AF65-F5344CB8AC3E}">
        <p14:creationId xmlns:p14="http://schemas.microsoft.com/office/powerpoint/2010/main" val="3476800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1B9DE4-EAC4-46CA-884D-2AAB4A9E2F3F}" type="slidenum">
              <a:rPr lang="en-US" smtClean="0"/>
              <a:t>2</a:t>
            </a:fld>
            <a:endParaRPr lang="en-US"/>
          </a:p>
        </p:txBody>
      </p:sp>
    </p:spTree>
    <p:extLst>
      <p:ext uri="{BB962C8B-B14F-4D97-AF65-F5344CB8AC3E}">
        <p14:creationId xmlns:p14="http://schemas.microsoft.com/office/powerpoint/2010/main" val="3366868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1B9DE4-EAC4-46CA-884D-2AAB4A9E2F3F}" type="slidenum">
              <a:rPr lang="en-US" smtClean="0"/>
              <a:t>3</a:t>
            </a:fld>
            <a:endParaRPr lang="en-US"/>
          </a:p>
        </p:txBody>
      </p:sp>
    </p:spTree>
    <p:extLst>
      <p:ext uri="{BB962C8B-B14F-4D97-AF65-F5344CB8AC3E}">
        <p14:creationId xmlns:p14="http://schemas.microsoft.com/office/powerpoint/2010/main" val="3378858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1B9DE4-EAC4-46CA-884D-2AAB4A9E2F3F}" type="slidenum">
              <a:rPr lang="en-US" smtClean="0"/>
              <a:t>4</a:t>
            </a:fld>
            <a:endParaRPr lang="en-US"/>
          </a:p>
        </p:txBody>
      </p:sp>
    </p:spTree>
    <p:extLst>
      <p:ext uri="{BB962C8B-B14F-4D97-AF65-F5344CB8AC3E}">
        <p14:creationId xmlns:p14="http://schemas.microsoft.com/office/powerpoint/2010/main" val="2655139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1B9DE4-EAC4-46CA-884D-2AAB4A9E2F3F}" type="slidenum">
              <a:rPr lang="en-US" smtClean="0"/>
              <a:t>5</a:t>
            </a:fld>
            <a:endParaRPr lang="en-US"/>
          </a:p>
        </p:txBody>
      </p:sp>
    </p:spTree>
    <p:extLst>
      <p:ext uri="{BB962C8B-B14F-4D97-AF65-F5344CB8AC3E}">
        <p14:creationId xmlns:p14="http://schemas.microsoft.com/office/powerpoint/2010/main" val="650542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1B9DE4-EAC4-46CA-884D-2AAB4A9E2F3F}" type="slidenum">
              <a:rPr lang="en-US" smtClean="0"/>
              <a:t>6</a:t>
            </a:fld>
            <a:endParaRPr lang="en-US"/>
          </a:p>
        </p:txBody>
      </p:sp>
    </p:spTree>
    <p:extLst>
      <p:ext uri="{BB962C8B-B14F-4D97-AF65-F5344CB8AC3E}">
        <p14:creationId xmlns:p14="http://schemas.microsoft.com/office/powerpoint/2010/main" val="1632669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1B9DE4-EAC4-46CA-884D-2AAB4A9E2F3F}" type="slidenum">
              <a:rPr lang="en-US" smtClean="0"/>
              <a:t>7</a:t>
            </a:fld>
            <a:endParaRPr lang="en-US"/>
          </a:p>
        </p:txBody>
      </p:sp>
    </p:spTree>
    <p:extLst>
      <p:ext uri="{BB962C8B-B14F-4D97-AF65-F5344CB8AC3E}">
        <p14:creationId xmlns:p14="http://schemas.microsoft.com/office/powerpoint/2010/main" val="316043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1B9DE4-EAC4-46CA-884D-2AAB4A9E2F3F}" type="slidenum">
              <a:rPr lang="en-US" smtClean="0"/>
              <a:t>8</a:t>
            </a:fld>
            <a:endParaRPr lang="en-US"/>
          </a:p>
        </p:txBody>
      </p:sp>
    </p:spTree>
    <p:extLst>
      <p:ext uri="{BB962C8B-B14F-4D97-AF65-F5344CB8AC3E}">
        <p14:creationId xmlns:p14="http://schemas.microsoft.com/office/powerpoint/2010/main" val="1724138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81B9DE4-EAC4-46CA-884D-2AAB4A9E2F3F}" type="slidenum">
              <a:rPr lang="en-US" smtClean="0"/>
              <a:t>9</a:t>
            </a:fld>
            <a:endParaRPr lang="en-US"/>
          </a:p>
        </p:txBody>
      </p:sp>
    </p:spTree>
    <p:extLst>
      <p:ext uri="{BB962C8B-B14F-4D97-AF65-F5344CB8AC3E}">
        <p14:creationId xmlns:p14="http://schemas.microsoft.com/office/powerpoint/2010/main" val="4128508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 name="Group 7"/>
          <p:cNvGrpSpPr/>
          <p:nvPr userDrawn="1"/>
        </p:nvGrpSpPr>
        <p:grpSpPr>
          <a:xfrm>
            <a:off x="0" y="4821842"/>
            <a:ext cx="12192001" cy="2036159"/>
            <a:chOff x="0" y="4821842"/>
            <a:chExt cx="12192001" cy="2036159"/>
          </a:xfrm>
        </p:grpSpPr>
        <p:sp>
          <p:nvSpPr>
            <p:cNvPr id="7" name="Freeform 6"/>
            <p:cNvSpPr/>
            <p:nvPr userDrawn="1"/>
          </p:nvSpPr>
          <p:spPr>
            <a:xfrm>
              <a:off x="1" y="4821842"/>
              <a:ext cx="12192000" cy="974184"/>
            </a:xfrm>
            <a:custGeom>
              <a:avLst/>
              <a:gdLst>
                <a:gd name="connsiteX0" fmla="*/ 0 w 12616405"/>
                <a:gd name="connsiteY0" fmla="*/ 0 h 1523990"/>
                <a:gd name="connsiteX1" fmla="*/ 106855 w 12616405"/>
                <a:gd name="connsiteY1" fmla="*/ 54001 h 1523990"/>
                <a:gd name="connsiteX2" fmla="*/ 6308204 w 12616405"/>
                <a:gd name="connsiteY2" fmla="*/ 952541 h 1523990"/>
                <a:gd name="connsiteX3" fmla="*/ 12509553 w 12616405"/>
                <a:gd name="connsiteY3" fmla="*/ 54001 h 1523990"/>
                <a:gd name="connsiteX4" fmla="*/ 12616405 w 12616405"/>
                <a:gd name="connsiteY4" fmla="*/ 1 h 1523990"/>
                <a:gd name="connsiteX5" fmla="*/ 12616405 w 12616405"/>
                <a:gd name="connsiteY5" fmla="*/ 1523990 h 1523990"/>
                <a:gd name="connsiteX6" fmla="*/ 0 w 12616405"/>
                <a:gd name="connsiteY6" fmla="*/ 1523990 h 152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6405" h="1523990">
                  <a:moveTo>
                    <a:pt x="0" y="0"/>
                  </a:moveTo>
                  <a:lnTo>
                    <a:pt x="106855" y="54001"/>
                  </a:lnTo>
                  <a:cubicBezTo>
                    <a:pt x="1301130" y="589212"/>
                    <a:pt x="3630379" y="952541"/>
                    <a:pt x="6308204" y="952541"/>
                  </a:cubicBezTo>
                  <a:cubicBezTo>
                    <a:pt x="8986029" y="952541"/>
                    <a:pt x="11315278" y="589212"/>
                    <a:pt x="12509553" y="54001"/>
                  </a:cubicBezTo>
                  <a:lnTo>
                    <a:pt x="12616405" y="1"/>
                  </a:lnTo>
                  <a:lnTo>
                    <a:pt x="12616405" y="1523990"/>
                  </a:lnTo>
                  <a:lnTo>
                    <a:pt x="0" y="152399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0" y="5660021"/>
              <a:ext cx="12192001" cy="1197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4246" t="32450" r="37025" b="32450"/>
          <a:stretch/>
        </p:blipFill>
        <p:spPr>
          <a:xfrm>
            <a:off x="4357992" y="0"/>
            <a:ext cx="3482502" cy="2552947"/>
          </a:xfrm>
          <a:prstGeom prst="rect">
            <a:avLst/>
          </a:prstGeom>
        </p:spPr>
      </p:pic>
      <p:sp>
        <p:nvSpPr>
          <p:cNvPr id="2" name="Title 1"/>
          <p:cNvSpPr>
            <a:spLocks noGrp="1"/>
          </p:cNvSpPr>
          <p:nvPr>
            <p:ph type="ctrTitle"/>
          </p:nvPr>
        </p:nvSpPr>
        <p:spPr>
          <a:xfrm>
            <a:off x="1524000" y="2228947"/>
            <a:ext cx="9144000" cy="3079987"/>
          </a:xfrm>
        </p:spPr>
        <p:txBody>
          <a:bodyPr anchor="b">
            <a:normAutofit/>
          </a:bodyPr>
          <a:lstStyle>
            <a:lvl1pPr algn="ctr">
              <a:defRPr sz="7200">
                <a:solidFill>
                  <a:srgbClr val="047B97"/>
                </a:solidFill>
              </a:defRPr>
            </a:lvl1pPr>
          </a:lstStyle>
          <a:p>
            <a:r>
              <a:rPr lang="en-US" dirty="0"/>
              <a:t>Click to edit Master title style</a:t>
            </a:r>
          </a:p>
        </p:txBody>
      </p:sp>
      <p:sp>
        <p:nvSpPr>
          <p:cNvPr id="3" name="Subtitle 2"/>
          <p:cNvSpPr>
            <a:spLocks noGrp="1"/>
          </p:cNvSpPr>
          <p:nvPr>
            <p:ph type="subTitle" idx="1"/>
          </p:nvPr>
        </p:nvSpPr>
        <p:spPr>
          <a:xfrm>
            <a:off x="1524000" y="5605365"/>
            <a:ext cx="9144000" cy="724711"/>
          </a:xfrm>
        </p:spPr>
        <p:txBody>
          <a:bodyPr>
            <a:normAutofit/>
          </a:bodyPr>
          <a:lstStyle>
            <a:lvl1pPr marL="0" indent="0" algn="ctr">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2574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8" name="Rectangle 17"/>
          <p:cNvSpPr/>
          <p:nvPr userDrawn="1"/>
        </p:nvSpPr>
        <p:spPr>
          <a:xfrm>
            <a:off x="3054485" y="-1"/>
            <a:ext cx="7316431" cy="1060704"/>
          </a:xfrm>
          <a:prstGeom prst="rect">
            <a:avLst/>
          </a:prstGeom>
          <a:solidFill>
            <a:srgbClr val="258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157590" y="1420238"/>
            <a:ext cx="10196209" cy="4756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F127EC56-7966-4E48-AB89-DD4065B0B53A}" type="slidenum">
              <a:rPr lang="en-US" smtClean="0"/>
              <a:t>‹#›</a:t>
            </a:fld>
            <a:endParaRPr lang="en-US"/>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4246" t="32450" r="37025" b="32450"/>
          <a:stretch/>
        </p:blipFill>
        <p:spPr>
          <a:xfrm>
            <a:off x="10608774" y="61722"/>
            <a:ext cx="1236468" cy="906428"/>
          </a:xfrm>
          <a:prstGeom prst="rect">
            <a:avLst/>
          </a:prstGeom>
        </p:spPr>
      </p:pic>
      <p:sp>
        <p:nvSpPr>
          <p:cNvPr id="14" name="Footer Placeholder 4"/>
          <p:cNvSpPr>
            <a:spLocks noGrp="1"/>
          </p:cNvSpPr>
          <p:nvPr>
            <p:ph type="ftr" sz="quarter" idx="3"/>
          </p:nvPr>
        </p:nvSpPr>
        <p:spPr>
          <a:xfrm>
            <a:off x="838200" y="6356350"/>
            <a:ext cx="10515600" cy="365125"/>
          </a:xfrm>
          <a:prstGeom prst="rect">
            <a:avLst/>
          </a:prstGeom>
        </p:spPr>
        <p:txBody>
          <a:bodyPr vert="horz" lIns="91440" tIns="45720" rIns="91440" bIns="45720" rtlCol="0" anchor="ctr"/>
          <a:lstStyle>
            <a:lvl1pPr algn="ctr">
              <a:lnSpc>
                <a:spcPct val="100000"/>
              </a:lnSpc>
              <a:defRPr sz="1400" i="1">
                <a:solidFill>
                  <a:srgbClr val="047B97"/>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ltLang="en-US" dirty="0"/>
              <a:t>Copyright © 2017 IaaS Academy and R&amp;D Cloud Technologies. All rights reserved.</a:t>
            </a:r>
            <a:br>
              <a:rPr lang="en-US" altLang="en-US" dirty="0"/>
            </a:br>
            <a:r>
              <a:rPr lang="en-US" altLang="en-US" dirty="0"/>
              <a:t>IaaS Academy is an R&amp;D Cloud Technologies Solution</a:t>
            </a:r>
          </a:p>
        </p:txBody>
      </p:sp>
      <p:sp>
        <p:nvSpPr>
          <p:cNvPr id="15" name="Freeform 14"/>
          <p:cNvSpPr/>
          <p:nvPr userDrawn="1"/>
        </p:nvSpPr>
        <p:spPr>
          <a:xfrm>
            <a:off x="0" y="0"/>
            <a:ext cx="3054485" cy="1990846"/>
          </a:xfrm>
          <a:custGeom>
            <a:avLst/>
            <a:gdLst>
              <a:gd name="connsiteX0" fmla="*/ 0 w 7849288"/>
              <a:gd name="connsiteY0" fmla="*/ 0 h 1179772"/>
              <a:gd name="connsiteX1" fmla="*/ 7849288 w 7849288"/>
              <a:gd name="connsiteY1" fmla="*/ 0 h 1179772"/>
              <a:gd name="connsiteX2" fmla="*/ 7849288 w 7849288"/>
              <a:gd name="connsiteY2" fmla="*/ 626125 h 1179772"/>
              <a:gd name="connsiteX3" fmla="*/ 6381002 w 7849288"/>
              <a:gd name="connsiteY3" fmla="*/ 643199 h 1179772"/>
              <a:gd name="connsiteX4" fmla="*/ 32707 w 7849288"/>
              <a:gd name="connsiteY4" fmla="*/ 1173974 h 1179772"/>
              <a:gd name="connsiteX5" fmla="*/ 0 w 7849288"/>
              <a:gd name="connsiteY5" fmla="*/ 1179772 h 1179772"/>
              <a:gd name="connsiteX6" fmla="*/ 0 w 7849288"/>
              <a:gd name="connsiteY6" fmla="*/ 0 h 117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9288" h="1179772">
                <a:moveTo>
                  <a:pt x="0" y="0"/>
                </a:moveTo>
                <a:lnTo>
                  <a:pt x="7849288" y="0"/>
                </a:lnTo>
                <a:lnTo>
                  <a:pt x="7849288" y="626125"/>
                </a:lnTo>
                <a:lnTo>
                  <a:pt x="6381002" y="643199"/>
                </a:lnTo>
                <a:cubicBezTo>
                  <a:pt x="3917413" y="700991"/>
                  <a:pt x="1710678" y="893109"/>
                  <a:pt x="32707" y="1173974"/>
                </a:cubicBezTo>
                <a:lnTo>
                  <a:pt x="0" y="1179772"/>
                </a:lnTo>
                <a:lnTo>
                  <a:pt x="0" y="0"/>
                </a:lnTo>
                <a:close/>
              </a:path>
            </a:pathLst>
          </a:custGeom>
          <a:solidFill>
            <a:srgbClr val="258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0104" y="213424"/>
            <a:ext cx="10515600" cy="870287"/>
          </a:xfrm>
        </p:spPr>
        <p:txBody>
          <a:bodyPr>
            <a:normAutofit/>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416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11" name="Freeform 10"/>
          <p:cNvSpPr/>
          <p:nvPr userDrawn="1"/>
        </p:nvSpPr>
        <p:spPr>
          <a:xfrm rot="10800000">
            <a:off x="11310308" y="6007260"/>
            <a:ext cx="881692" cy="862314"/>
          </a:xfrm>
          <a:custGeom>
            <a:avLst/>
            <a:gdLst>
              <a:gd name="connsiteX0" fmla="*/ 0 w 1053296"/>
              <a:gd name="connsiteY0" fmla="*/ 0 h 1030147"/>
              <a:gd name="connsiteX1" fmla="*/ 1027285 w 1053296"/>
              <a:gd name="connsiteY1" fmla="*/ 0 h 1030147"/>
              <a:gd name="connsiteX2" fmla="*/ 1036482 w 1053296"/>
              <a:gd name="connsiteY2" fmla="*/ 35769 h 1030147"/>
              <a:gd name="connsiteX3" fmla="*/ 1053296 w 1053296"/>
              <a:gd name="connsiteY3" fmla="*/ 202557 h 1030147"/>
              <a:gd name="connsiteX4" fmla="*/ 225706 w 1053296"/>
              <a:gd name="connsiteY4" fmla="*/ 1030147 h 1030147"/>
              <a:gd name="connsiteX5" fmla="*/ 58918 w 1053296"/>
              <a:gd name="connsiteY5" fmla="*/ 1013334 h 1030147"/>
              <a:gd name="connsiteX6" fmla="*/ 0 w 1053296"/>
              <a:gd name="connsiteY6" fmla="*/ 995044 h 103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296" h="1030147">
                <a:moveTo>
                  <a:pt x="0" y="0"/>
                </a:moveTo>
                <a:lnTo>
                  <a:pt x="1027285" y="0"/>
                </a:lnTo>
                <a:lnTo>
                  <a:pt x="1036482" y="35769"/>
                </a:lnTo>
                <a:cubicBezTo>
                  <a:pt x="1047507" y="89643"/>
                  <a:pt x="1053296" y="145424"/>
                  <a:pt x="1053296" y="202557"/>
                </a:cubicBezTo>
                <a:cubicBezTo>
                  <a:pt x="1053296" y="659622"/>
                  <a:pt x="682771" y="1030147"/>
                  <a:pt x="225706" y="1030147"/>
                </a:cubicBezTo>
                <a:cubicBezTo>
                  <a:pt x="168573" y="1030147"/>
                  <a:pt x="112792" y="1024358"/>
                  <a:pt x="58918" y="1013334"/>
                </a:cubicBezTo>
                <a:lnTo>
                  <a:pt x="0" y="995044"/>
                </a:lnTo>
                <a:close/>
              </a:path>
            </a:pathLst>
          </a:custGeom>
          <a:solidFill>
            <a:srgbClr val="258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4485" y="-1"/>
            <a:ext cx="9137515" cy="1060704"/>
          </a:xfrm>
          <a:prstGeom prst="rect">
            <a:avLst/>
          </a:prstGeom>
          <a:solidFill>
            <a:srgbClr val="258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157590" y="1420238"/>
            <a:ext cx="10196209" cy="4756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200909" y="6356350"/>
            <a:ext cx="2743200" cy="365125"/>
          </a:xfrm>
        </p:spPr>
        <p:txBody>
          <a:bodyPr/>
          <a:lstStyle>
            <a:lvl1pPr>
              <a:defRPr sz="1400">
                <a:solidFill>
                  <a:schemeClr val="bg1"/>
                </a:solidFill>
              </a:defRPr>
            </a:lvl1pPr>
          </a:lstStyle>
          <a:p>
            <a:fld id="{F127EC56-7966-4E48-AB89-DD4065B0B53A}" type="slidenum">
              <a:rPr lang="en-US" smtClean="0"/>
              <a:pPr/>
              <a:t>‹#›</a:t>
            </a:fld>
            <a:endParaRPr lang="en-US" dirty="0"/>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4246" t="32450" r="37025" b="32450"/>
          <a:stretch/>
        </p:blipFill>
        <p:spPr>
          <a:xfrm>
            <a:off x="219966" y="5815047"/>
            <a:ext cx="1236468" cy="906428"/>
          </a:xfrm>
          <a:prstGeom prst="rect">
            <a:avLst/>
          </a:prstGeom>
        </p:spPr>
      </p:pic>
      <p:sp>
        <p:nvSpPr>
          <p:cNvPr id="14" name="Footer Placeholder 4"/>
          <p:cNvSpPr>
            <a:spLocks noGrp="1"/>
          </p:cNvSpPr>
          <p:nvPr>
            <p:ph type="ftr" sz="quarter" idx="3"/>
          </p:nvPr>
        </p:nvSpPr>
        <p:spPr>
          <a:xfrm>
            <a:off x="838200" y="6356350"/>
            <a:ext cx="10515600" cy="365125"/>
          </a:xfrm>
          <a:prstGeom prst="rect">
            <a:avLst/>
          </a:prstGeom>
        </p:spPr>
        <p:txBody>
          <a:bodyPr vert="horz" lIns="91440" tIns="45720" rIns="91440" bIns="45720" rtlCol="0" anchor="ctr"/>
          <a:lstStyle>
            <a:lvl1pPr algn="ctr">
              <a:lnSpc>
                <a:spcPct val="100000"/>
              </a:lnSpc>
              <a:defRPr sz="1400" i="1">
                <a:solidFill>
                  <a:srgbClr val="047B97"/>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ltLang="en-US" dirty="0"/>
              <a:t>Copyright © 2017 IaaS Academy and R&amp;D Cloud Technologies. All rights reserved.</a:t>
            </a:r>
            <a:br>
              <a:rPr lang="en-US" altLang="en-US" dirty="0"/>
            </a:br>
            <a:r>
              <a:rPr lang="en-US" altLang="en-US" dirty="0"/>
              <a:t>IaaS Academy is an R&amp;D Cloud Technologies Solution</a:t>
            </a:r>
          </a:p>
        </p:txBody>
      </p:sp>
      <p:sp>
        <p:nvSpPr>
          <p:cNvPr id="15" name="Freeform 14"/>
          <p:cNvSpPr/>
          <p:nvPr userDrawn="1"/>
        </p:nvSpPr>
        <p:spPr>
          <a:xfrm>
            <a:off x="0" y="0"/>
            <a:ext cx="3054485" cy="1990846"/>
          </a:xfrm>
          <a:custGeom>
            <a:avLst/>
            <a:gdLst>
              <a:gd name="connsiteX0" fmla="*/ 0 w 7849288"/>
              <a:gd name="connsiteY0" fmla="*/ 0 h 1179772"/>
              <a:gd name="connsiteX1" fmla="*/ 7849288 w 7849288"/>
              <a:gd name="connsiteY1" fmla="*/ 0 h 1179772"/>
              <a:gd name="connsiteX2" fmla="*/ 7849288 w 7849288"/>
              <a:gd name="connsiteY2" fmla="*/ 626125 h 1179772"/>
              <a:gd name="connsiteX3" fmla="*/ 6381002 w 7849288"/>
              <a:gd name="connsiteY3" fmla="*/ 643199 h 1179772"/>
              <a:gd name="connsiteX4" fmla="*/ 32707 w 7849288"/>
              <a:gd name="connsiteY4" fmla="*/ 1173974 h 1179772"/>
              <a:gd name="connsiteX5" fmla="*/ 0 w 7849288"/>
              <a:gd name="connsiteY5" fmla="*/ 1179772 h 1179772"/>
              <a:gd name="connsiteX6" fmla="*/ 0 w 7849288"/>
              <a:gd name="connsiteY6" fmla="*/ 0 h 117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9288" h="1179772">
                <a:moveTo>
                  <a:pt x="0" y="0"/>
                </a:moveTo>
                <a:lnTo>
                  <a:pt x="7849288" y="0"/>
                </a:lnTo>
                <a:lnTo>
                  <a:pt x="7849288" y="626125"/>
                </a:lnTo>
                <a:lnTo>
                  <a:pt x="6381002" y="643199"/>
                </a:lnTo>
                <a:cubicBezTo>
                  <a:pt x="3917413" y="700991"/>
                  <a:pt x="1710678" y="893109"/>
                  <a:pt x="32707" y="1173974"/>
                </a:cubicBezTo>
                <a:lnTo>
                  <a:pt x="0" y="1179772"/>
                </a:lnTo>
                <a:lnTo>
                  <a:pt x="0" y="0"/>
                </a:lnTo>
                <a:close/>
              </a:path>
            </a:pathLst>
          </a:custGeom>
          <a:solidFill>
            <a:srgbClr val="258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0104" y="213424"/>
            <a:ext cx="10515600" cy="870287"/>
          </a:xfrm>
        </p:spPr>
        <p:txBody>
          <a:bodyPr>
            <a:normAutofit/>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4730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l="34246" t="32450" r="37025" b="32450"/>
          <a:stretch/>
        </p:blipFill>
        <p:spPr>
          <a:xfrm>
            <a:off x="3954707" y="2105700"/>
            <a:ext cx="4282586" cy="3139471"/>
          </a:xfrm>
          <a:prstGeom prst="rect">
            <a:avLst/>
          </a:prstGeom>
        </p:spPr>
      </p:pic>
      <p:sp>
        <p:nvSpPr>
          <p:cNvPr id="11" name="Freeform 10"/>
          <p:cNvSpPr/>
          <p:nvPr userDrawn="1"/>
        </p:nvSpPr>
        <p:spPr>
          <a:xfrm rot="10800000">
            <a:off x="11310308" y="6007260"/>
            <a:ext cx="881692" cy="862314"/>
          </a:xfrm>
          <a:custGeom>
            <a:avLst/>
            <a:gdLst>
              <a:gd name="connsiteX0" fmla="*/ 0 w 1053296"/>
              <a:gd name="connsiteY0" fmla="*/ 0 h 1030147"/>
              <a:gd name="connsiteX1" fmla="*/ 1027285 w 1053296"/>
              <a:gd name="connsiteY1" fmla="*/ 0 h 1030147"/>
              <a:gd name="connsiteX2" fmla="*/ 1036482 w 1053296"/>
              <a:gd name="connsiteY2" fmla="*/ 35769 h 1030147"/>
              <a:gd name="connsiteX3" fmla="*/ 1053296 w 1053296"/>
              <a:gd name="connsiteY3" fmla="*/ 202557 h 1030147"/>
              <a:gd name="connsiteX4" fmla="*/ 225706 w 1053296"/>
              <a:gd name="connsiteY4" fmla="*/ 1030147 h 1030147"/>
              <a:gd name="connsiteX5" fmla="*/ 58918 w 1053296"/>
              <a:gd name="connsiteY5" fmla="*/ 1013334 h 1030147"/>
              <a:gd name="connsiteX6" fmla="*/ 0 w 1053296"/>
              <a:gd name="connsiteY6" fmla="*/ 995044 h 103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296" h="1030147">
                <a:moveTo>
                  <a:pt x="0" y="0"/>
                </a:moveTo>
                <a:lnTo>
                  <a:pt x="1027285" y="0"/>
                </a:lnTo>
                <a:lnTo>
                  <a:pt x="1036482" y="35769"/>
                </a:lnTo>
                <a:cubicBezTo>
                  <a:pt x="1047507" y="89643"/>
                  <a:pt x="1053296" y="145424"/>
                  <a:pt x="1053296" y="202557"/>
                </a:cubicBezTo>
                <a:cubicBezTo>
                  <a:pt x="1053296" y="659622"/>
                  <a:pt x="682771" y="1030147"/>
                  <a:pt x="225706" y="1030147"/>
                </a:cubicBezTo>
                <a:cubicBezTo>
                  <a:pt x="168573" y="1030147"/>
                  <a:pt x="112792" y="1024358"/>
                  <a:pt x="58918" y="1013334"/>
                </a:cubicBezTo>
                <a:lnTo>
                  <a:pt x="0" y="995044"/>
                </a:lnTo>
                <a:close/>
              </a:path>
            </a:pathLst>
          </a:custGeom>
          <a:solidFill>
            <a:srgbClr val="258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4485" y="-1"/>
            <a:ext cx="9137515" cy="1060704"/>
          </a:xfrm>
          <a:prstGeom prst="rect">
            <a:avLst/>
          </a:prstGeom>
          <a:solidFill>
            <a:srgbClr val="258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157590" y="1420238"/>
            <a:ext cx="10196209" cy="4756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200909" y="6356350"/>
            <a:ext cx="2743200" cy="365125"/>
          </a:xfrm>
        </p:spPr>
        <p:txBody>
          <a:bodyPr/>
          <a:lstStyle>
            <a:lvl1pPr>
              <a:defRPr sz="1400">
                <a:solidFill>
                  <a:schemeClr val="bg1"/>
                </a:solidFill>
              </a:defRPr>
            </a:lvl1pPr>
          </a:lstStyle>
          <a:p>
            <a:fld id="{F127EC56-7966-4E48-AB89-DD4065B0B53A}" type="slidenum">
              <a:rPr lang="en-US" smtClean="0"/>
              <a:pPr/>
              <a:t>‹#›</a:t>
            </a:fld>
            <a:endParaRPr lang="en-US" dirty="0"/>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34246" t="32450" r="37025" b="32450"/>
          <a:stretch/>
        </p:blipFill>
        <p:spPr>
          <a:xfrm>
            <a:off x="219966" y="5815047"/>
            <a:ext cx="1236468" cy="906428"/>
          </a:xfrm>
          <a:prstGeom prst="rect">
            <a:avLst/>
          </a:prstGeom>
        </p:spPr>
      </p:pic>
      <p:sp>
        <p:nvSpPr>
          <p:cNvPr id="14" name="Footer Placeholder 4"/>
          <p:cNvSpPr>
            <a:spLocks noGrp="1"/>
          </p:cNvSpPr>
          <p:nvPr>
            <p:ph type="ftr" sz="quarter" idx="3"/>
          </p:nvPr>
        </p:nvSpPr>
        <p:spPr>
          <a:xfrm>
            <a:off x="838200" y="6356350"/>
            <a:ext cx="10515600" cy="365125"/>
          </a:xfrm>
          <a:prstGeom prst="rect">
            <a:avLst/>
          </a:prstGeom>
        </p:spPr>
        <p:txBody>
          <a:bodyPr vert="horz" lIns="91440" tIns="45720" rIns="91440" bIns="45720" rtlCol="0" anchor="ctr"/>
          <a:lstStyle>
            <a:lvl1pPr algn="ctr">
              <a:lnSpc>
                <a:spcPct val="100000"/>
              </a:lnSpc>
              <a:defRPr sz="1400" i="1">
                <a:solidFill>
                  <a:srgbClr val="047B97"/>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ltLang="en-US" dirty="0"/>
              <a:t>Copyright © 2017 IaaS Academy and R&amp;D Cloud Technologies. All rights reserved.</a:t>
            </a:r>
            <a:br>
              <a:rPr lang="en-US" altLang="en-US" dirty="0"/>
            </a:br>
            <a:r>
              <a:rPr lang="en-US" altLang="en-US" dirty="0"/>
              <a:t>IaaS Academy is an R&amp;D Cloud Technologies Solution</a:t>
            </a:r>
          </a:p>
        </p:txBody>
      </p:sp>
      <p:sp>
        <p:nvSpPr>
          <p:cNvPr id="15" name="Freeform 14"/>
          <p:cNvSpPr/>
          <p:nvPr userDrawn="1"/>
        </p:nvSpPr>
        <p:spPr>
          <a:xfrm>
            <a:off x="0" y="0"/>
            <a:ext cx="3054485" cy="1990846"/>
          </a:xfrm>
          <a:custGeom>
            <a:avLst/>
            <a:gdLst>
              <a:gd name="connsiteX0" fmla="*/ 0 w 7849288"/>
              <a:gd name="connsiteY0" fmla="*/ 0 h 1179772"/>
              <a:gd name="connsiteX1" fmla="*/ 7849288 w 7849288"/>
              <a:gd name="connsiteY1" fmla="*/ 0 h 1179772"/>
              <a:gd name="connsiteX2" fmla="*/ 7849288 w 7849288"/>
              <a:gd name="connsiteY2" fmla="*/ 626125 h 1179772"/>
              <a:gd name="connsiteX3" fmla="*/ 6381002 w 7849288"/>
              <a:gd name="connsiteY3" fmla="*/ 643199 h 1179772"/>
              <a:gd name="connsiteX4" fmla="*/ 32707 w 7849288"/>
              <a:gd name="connsiteY4" fmla="*/ 1173974 h 1179772"/>
              <a:gd name="connsiteX5" fmla="*/ 0 w 7849288"/>
              <a:gd name="connsiteY5" fmla="*/ 1179772 h 1179772"/>
              <a:gd name="connsiteX6" fmla="*/ 0 w 7849288"/>
              <a:gd name="connsiteY6" fmla="*/ 0 h 117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9288" h="1179772">
                <a:moveTo>
                  <a:pt x="0" y="0"/>
                </a:moveTo>
                <a:lnTo>
                  <a:pt x="7849288" y="0"/>
                </a:lnTo>
                <a:lnTo>
                  <a:pt x="7849288" y="626125"/>
                </a:lnTo>
                <a:lnTo>
                  <a:pt x="6381002" y="643199"/>
                </a:lnTo>
                <a:cubicBezTo>
                  <a:pt x="3917413" y="700991"/>
                  <a:pt x="1710678" y="893109"/>
                  <a:pt x="32707" y="1173974"/>
                </a:cubicBezTo>
                <a:lnTo>
                  <a:pt x="0" y="1179772"/>
                </a:lnTo>
                <a:lnTo>
                  <a:pt x="0" y="0"/>
                </a:lnTo>
                <a:close/>
              </a:path>
            </a:pathLst>
          </a:custGeom>
          <a:solidFill>
            <a:srgbClr val="258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0104" y="213424"/>
            <a:ext cx="10515600" cy="870287"/>
          </a:xfrm>
        </p:spPr>
        <p:txBody>
          <a:bodyPr>
            <a:normAutofit/>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641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044142"/>
            <a:ext cx="10515600" cy="2141316"/>
          </a:xfrm>
        </p:spPr>
        <p:txBody>
          <a:bodyPr anchor="b"/>
          <a:lstStyle>
            <a:lvl1pPr>
              <a:defRPr sz="6000">
                <a:solidFill>
                  <a:srgbClr val="047C97"/>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F127EC56-7966-4E48-AB89-DD4065B0B53A}" type="slidenum">
              <a:rPr lang="en-US" smtClean="0"/>
              <a:t>‹#›</a:t>
            </a:fld>
            <a:endParaRPr lang="en-US"/>
          </a:p>
        </p:txBody>
      </p:sp>
      <p:grpSp>
        <p:nvGrpSpPr>
          <p:cNvPr id="7" name="Group 6"/>
          <p:cNvGrpSpPr/>
          <p:nvPr userDrawn="1"/>
        </p:nvGrpSpPr>
        <p:grpSpPr>
          <a:xfrm>
            <a:off x="0" y="5081286"/>
            <a:ext cx="12192001" cy="1776715"/>
            <a:chOff x="0" y="4821842"/>
            <a:chExt cx="12192001" cy="2036159"/>
          </a:xfrm>
        </p:grpSpPr>
        <p:sp>
          <p:nvSpPr>
            <p:cNvPr id="9" name="Freeform 8"/>
            <p:cNvSpPr/>
            <p:nvPr userDrawn="1"/>
          </p:nvSpPr>
          <p:spPr>
            <a:xfrm>
              <a:off x="1" y="4821842"/>
              <a:ext cx="12192000" cy="974184"/>
            </a:xfrm>
            <a:custGeom>
              <a:avLst/>
              <a:gdLst>
                <a:gd name="connsiteX0" fmla="*/ 0 w 12616405"/>
                <a:gd name="connsiteY0" fmla="*/ 0 h 1523990"/>
                <a:gd name="connsiteX1" fmla="*/ 106855 w 12616405"/>
                <a:gd name="connsiteY1" fmla="*/ 54001 h 1523990"/>
                <a:gd name="connsiteX2" fmla="*/ 6308204 w 12616405"/>
                <a:gd name="connsiteY2" fmla="*/ 952541 h 1523990"/>
                <a:gd name="connsiteX3" fmla="*/ 12509553 w 12616405"/>
                <a:gd name="connsiteY3" fmla="*/ 54001 h 1523990"/>
                <a:gd name="connsiteX4" fmla="*/ 12616405 w 12616405"/>
                <a:gd name="connsiteY4" fmla="*/ 1 h 1523990"/>
                <a:gd name="connsiteX5" fmla="*/ 12616405 w 12616405"/>
                <a:gd name="connsiteY5" fmla="*/ 1523990 h 1523990"/>
                <a:gd name="connsiteX6" fmla="*/ 0 w 12616405"/>
                <a:gd name="connsiteY6" fmla="*/ 1523990 h 152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6405" h="1523990">
                  <a:moveTo>
                    <a:pt x="0" y="0"/>
                  </a:moveTo>
                  <a:lnTo>
                    <a:pt x="106855" y="54001"/>
                  </a:lnTo>
                  <a:cubicBezTo>
                    <a:pt x="1301130" y="589212"/>
                    <a:pt x="3630379" y="952541"/>
                    <a:pt x="6308204" y="952541"/>
                  </a:cubicBezTo>
                  <a:cubicBezTo>
                    <a:pt x="8986029" y="952541"/>
                    <a:pt x="11315278" y="589212"/>
                    <a:pt x="12509553" y="54001"/>
                  </a:cubicBezTo>
                  <a:lnTo>
                    <a:pt x="12616405" y="1"/>
                  </a:lnTo>
                  <a:lnTo>
                    <a:pt x="12616405" y="1523990"/>
                  </a:lnTo>
                  <a:lnTo>
                    <a:pt x="0" y="152399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5660021"/>
              <a:ext cx="12192001" cy="1197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p:cNvSpPr>
            <a:spLocks noGrp="1"/>
          </p:cNvSpPr>
          <p:nvPr>
            <p:ph type="body" idx="1"/>
          </p:nvPr>
        </p:nvSpPr>
        <p:spPr>
          <a:xfrm>
            <a:off x="831850" y="5786235"/>
            <a:ext cx="10515600" cy="963173"/>
          </a:xfrm>
        </p:spPr>
        <p:txBody>
          <a:bodyPr>
            <a:norm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905862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0287"/>
          </a:xfrm>
        </p:spPr>
        <p:txBody>
          <a:bodyPr>
            <a:normAutofit/>
          </a:bodyPr>
          <a:lstStyle>
            <a:lvl1pPr>
              <a:defRPr sz="4800">
                <a:solidFill>
                  <a:srgbClr val="047C97"/>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F127EC56-7966-4E48-AB89-DD4065B0B53A}" type="slidenum">
              <a:rPr lang="en-US" smtClean="0"/>
              <a:t>‹#›</a:t>
            </a:fld>
            <a:endParaRPr lang="en-US"/>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34246" t="32450" r="37025" b="32450"/>
          <a:stretch/>
        </p:blipFill>
        <p:spPr>
          <a:xfrm>
            <a:off x="10621548" y="259216"/>
            <a:ext cx="1236468" cy="906428"/>
          </a:xfrm>
          <a:prstGeom prst="rect">
            <a:avLst/>
          </a:prstGeom>
        </p:spPr>
      </p:pic>
      <p:cxnSp>
        <p:nvCxnSpPr>
          <p:cNvPr id="12" name="Straight Connector 11"/>
          <p:cNvCxnSpPr/>
          <p:nvPr userDrawn="1"/>
        </p:nvCxnSpPr>
        <p:spPr>
          <a:xfrm>
            <a:off x="137809" y="1235413"/>
            <a:ext cx="11916383" cy="0"/>
          </a:xfrm>
          <a:prstGeom prst="line">
            <a:avLst/>
          </a:prstGeom>
          <a:ln w="19050">
            <a:solidFill>
              <a:srgbClr val="047B97"/>
            </a:solidFill>
          </a:ln>
        </p:spPr>
        <p:style>
          <a:lnRef idx="1">
            <a:schemeClr val="accent1"/>
          </a:lnRef>
          <a:fillRef idx="0">
            <a:schemeClr val="accent1"/>
          </a:fillRef>
          <a:effectRef idx="0">
            <a:schemeClr val="accent1"/>
          </a:effectRef>
          <a:fontRef idx="minor">
            <a:schemeClr val="tx1"/>
          </a:fontRef>
        </p:style>
      </p:cxnSp>
      <p:sp>
        <p:nvSpPr>
          <p:cNvPr id="14" name="Footer Placeholder 4"/>
          <p:cNvSpPr>
            <a:spLocks noGrp="1"/>
          </p:cNvSpPr>
          <p:nvPr>
            <p:ph type="ftr" sz="quarter" idx="3"/>
          </p:nvPr>
        </p:nvSpPr>
        <p:spPr>
          <a:xfrm>
            <a:off x="838200" y="6356350"/>
            <a:ext cx="10515600" cy="365125"/>
          </a:xfrm>
          <a:prstGeom prst="rect">
            <a:avLst/>
          </a:prstGeom>
        </p:spPr>
        <p:txBody>
          <a:bodyPr vert="horz" lIns="91440" tIns="45720" rIns="91440" bIns="45720" rtlCol="0" anchor="ctr"/>
          <a:lstStyle>
            <a:lvl1pPr algn="ctr">
              <a:lnSpc>
                <a:spcPct val="100000"/>
              </a:lnSpc>
              <a:defRPr sz="1400" i="1">
                <a:solidFill>
                  <a:srgbClr val="047B97"/>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ltLang="en-US" dirty="0"/>
              <a:t>Copyright © 2017 IaaS Academy and R&amp;D Cloud Technologies. All rights reserved.</a:t>
            </a:r>
            <a:br>
              <a:rPr lang="en-US" altLang="en-US" dirty="0"/>
            </a:br>
            <a:r>
              <a:rPr lang="en-US" altLang="en-US" dirty="0"/>
              <a:t>IaaS Academy is an R&amp;D Cloud Technologies Solution</a:t>
            </a:r>
          </a:p>
        </p:txBody>
      </p:sp>
      <p:pic>
        <p:nvPicPr>
          <p:cNvPr id="7" name="Picture 6"/>
          <p:cNvPicPr>
            <a:picLocks noChangeAspect="1"/>
          </p:cNvPicPr>
          <p:nvPr userDrawn="1"/>
        </p:nvPicPr>
        <p:blipFill rotWithShape="1">
          <a:blip r:embed="rId3" cstate="print">
            <a:lum bright="70000" contrast="-70000"/>
            <a:extLst>
              <a:ext uri="{28A0092B-C50C-407E-A947-70E740481C1C}">
                <a14:useLocalDpi xmlns:a14="http://schemas.microsoft.com/office/drawing/2010/main" val="0"/>
              </a:ext>
            </a:extLst>
          </a:blip>
          <a:srcRect l="34246" t="32450" r="37025" b="32450"/>
          <a:stretch/>
        </p:blipFill>
        <p:spPr>
          <a:xfrm>
            <a:off x="3954707" y="2105700"/>
            <a:ext cx="4282586" cy="3139471"/>
          </a:xfrm>
          <a:prstGeom prst="rect">
            <a:avLst/>
          </a:prstGeom>
        </p:spPr>
      </p:pic>
    </p:spTree>
    <p:extLst>
      <p:ext uri="{BB962C8B-B14F-4D97-AF65-F5344CB8AC3E}">
        <p14:creationId xmlns:p14="http://schemas.microsoft.com/office/powerpoint/2010/main" val="35629411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38200" y="6356350"/>
            <a:ext cx="10515600" cy="365125"/>
          </a:xfrm>
          <a:prstGeom prst="rect">
            <a:avLst/>
          </a:prstGeom>
        </p:spPr>
        <p:txBody>
          <a:bodyPr vert="horz" lIns="91440" tIns="45720" rIns="91440" bIns="45720" rtlCol="0" anchor="ctr"/>
          <a:lstStyle>
            <a:lvl1pPr algn="ctr">
              <a:lnSpc>
                <a:spcPct val="100000"/>
              </a:lnSpc>
              <a:defRPr sz="1400" i="1">
                <a:solidFill>
                  <a:srgbClr val="047B97"/>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ltLang="en-US" dirty="0"/>
              <a:t>Copyright © 2017 IaaS Academy and R&amp;D Cloud Technologies. All rights reserved.</a:t>
            </a:r>
            <a:br>
              <a:rPr lang="en-US" altLang="en-US" dirty="0"/>
            </a:br>
            <a:r>
              <a:rPr lang="en-US" altLang="en-US" dirty="0"/>
              <a:t>IaaS Academy is an R&amp;D Cloud Technologies Solution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7EC56-7966-4E48-AB89-DD4065B0B53A}" type="slidenum">
              <a:rPr lang="en-US" smtClean="0"/>
              <a:t>‹#›</a:t>
            </a:fld>
            <a:endParaRPr lang="en-US"/>
          </a:p>
        </p:txBody>
      </p:sp>
    </p:spTree>
    <p:extLst>
      <p:ext uri="{BB962C8B-B14F-4D97-AF65-F5344CB8AC3E}">
        <p14:creationId xmlns:p14="http://schemas.microsoft.com/office/powerpoint/2010/main" val="783190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8" r:id="rId4"/>
    <p:sldLayoutId id="2147483651" r:id="rId5"/>
    <p:sldLayoutId id="2147483656" r:id="rId6"/>
  </p:sldLayoutIdLst>
  <p:hf hdr="0" dt="0"/>
  <p:txStyles>
    <p:titleStyle>
      <a:lvl1pPr algn="l" defTabSz="914400" rtl="0" eaLnBrk="1" latinLnBrk="0" hangingPunct="1">
        <a:lnSpc>
          <a:spcPct val="90000"/>
        </a:lnSpc>
        <a:spcBef>
          <a:spcPct val="0"/>
        </a:spcBef>
        <a:buNone/>
        <a:defRPr sz="4400" kern="1200">
          <a:solidFill>
            <a:srgbClr val="047C97"/>
          </a:solidFill>
          <a:latin typeface="Open Sans bold" panose="020B0806030504020204" pitchFamily="34" charset="0"/>
          <a:ea typeface="Open Sans bold" panose="020B0806030504020204" pitchFamily="34" charset="0"/>
          <a:cs typeface="Open Sans bold" panose="020B08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58AA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58AA2"/>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58AA2"/>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58AA2"/>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58AA2"/>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tif"/><Relationship Id="rId13" Type="http://schemas.openxmlformats.org/officeDocument/2006/relationships/image" Target="../media/image14.tif"/><Relationship Id="rId3" Type="http://schemas.openxmlformats.org/officeDocument/2006/relationships/image" Target="../media/image4.jpg"/><Relationship Id="rId7" Type="http://schemas.openxmlformats.org/officeDocument/2006/relationships/image" Target="../media/image8.tif"/><Relationship Id="rId12" Type="http://schemas.openxmlformats.org/officeDocument/2006/relationships/image" Target="../media/image13.t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tif"/><Relationship Id="rId11" Type="http://schemas.openxmlformats.org/officeDocument/2006/relationships/image" Target="../media/image12.tif"/><Relationship Id="rId5" Type="http://schemas.openxmlformats.org/officeDocument/2006/relationships/image" Target="../media/image6.tif"/><Relationship Id="rId10" Type="http://schemas.openxmlformats.org/officeDocument/2006/relationships/image" Target="../media/image11.tif"/><Relationship Id="rId4" Type="http://schemas.openxmlformats.org/officeDocument/2006/relationships/image" Target="../media/image5.png"/><Relationship Id="rId9" Type="http://schemas.openxmlformats.org/officeDocument/2006/relationships/image" Target="../media/image10.tif"/><Relationship Id="rId14" Type="http://schemas.openxmlformats.org/officeDocument/2006/relationships/image" Target="../media/image15.tif"/></Relationships>
</file>

<file path=ppt/slides/_rels/slide3.xml.rels><?xml version="1.0" encoding="UTF-8" standalone="yes"?>
<Relationships xmlns="http://schemas.openxmlformats.org/package/2006/relationships"><Relationship Id="rId8" Type="http://schemas.openxmlformats.org/officeDocument/2006/relationships/image" Target="../media/image9.tif"/><Relationship Id="rId13" Type="http://schemas.openxmlformats.org/officeDocument/2006/relationships/image" Target="../media/image14.tif"/><Relationship Id="rId3" Type="http://schemas.openxmlformats.org/officeDocument/2006/relationships/image" Target="../media/image4.jpg"/><Relationship Id="rId7" Type="http://schemas.openxmlformats.org/officeDocument/2006/relationships/image" Target="../media/image8.tif"/><Relationship Id="rId12" Type="http://schemas.openxmlformats.org/officeDocument/2006/relationships/image" Target="../media/image13.ti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tif"/><Relationship Id="rId11" Type="http://schemas.openxmlformats.org/officeDocument/2006/relationships/image" Target="../media/image12.tif"/><Relationship Id="rId5" Type="http://schemas.openxmlformats.org/officeDocument/2006/relationships/image" Target="../media/image6.tif"/><Relationship Id="rId10" Type="http://schemas.openxmlformats.org/officeDocument/2006/relationships/image" Target="../media/image11.tif"/><Relationship Id="rId4" Type="http://schemas.openxmlformats.org/officeDocument/2006/relationships/image" Target="../media/image5.png"/><Relationship Id="rId9" Type="http://schemas.openxmlformats.org/officeDocument/2006/relationships/image" Target="../media/image10.tif"/><Relationship Id="rId14" Type="http://schemas.openxmlformats.org/officeDocument/2006/relationships/image" Target="../media/image15.tif"/></Relationships>
</file>

<file path=ppt/slides/_rels/slide4.xml.rels><?xml version="1.0" encoding="UTF-8" standalone="yes"?>
<Relationships xmlns="http://schemas.openxmlformats.org/package/2006/relationships"><Relationship Id="rId8" Type="http://schemas.openxmlformats.org/officeDocument/2006/relationships/image" Target="../media/image9.tif"/><Relationship Id="rId13" Type="http://schemas.openxmlformats.org/officeDocument/2006/relationships/image" Target="../media/image14.tif"/><Relationship Id="rId3" Type="http://schemas.openxmlformats.org/officeDocument/2006/relationships/image" Target="../media/image4.jpg"/><Relationship Id="rId7" Type="http://schemas.openxmlformats.org/officeDocument/2006/relationships/image" Target="../media/image8.tif"/><Relationship Id="rId12" Type="http://schemas.openxmlformats.org/officeDocument/2006/relationships/image" Target="../media/image13.ti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tif"/><Relationship Id="rId11" Type="http://schemas.openxmlformats.org/officeDocument/2006/relationships/image" Target="../media/image12.tif"/><Relationship Id="rId5" Type="http://schemas.openxmlformats.org/officeDocument/2006/relationships/image" Target="../media/image6.tif"/><Relationship Id="rId10" Type="http://schemas.openxmlformats.org/officeDocument/2006/relationships/image" Target="../media/image11.tif"/><Relationship Id="rId4" Type="http://schemas.openxmlformats.org/officeDocument/2006/relationships/image" Target="../media/image5.png"/><Relationship Id="rId9" Type="http://schemas.openxmlformats.org/officeDocument/2006/relationships/image" Target="../media/image10.tif"/><Relationship Id="rId14" Type="http://schemas.openxmlformats.org/officeDocument/2006/relationships/image" Target="../media/image15.t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Relationship Id="rId7" Type="http://schemas.openxmlformats.org/officeDocument/2006/relationships/image" Target="../media/image20.ti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tif"/><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200" dirty="0"/>
              <a:t>AWS Lambda</a:t>
            </a:r>
            <a:br>
              <a:rPr lang="en-US" sz="3200" dirty="0"/>
            </a:br>
            <a:br>
              <a:rPr lang="en-US" sz="3200" dirty="0"/>
            </a:br>
            <a:endParaRPr lang="en-US" sz="3200" dirty="0"/>
          </a:p>
        </p:txBody>
      </p:sp>
      <p:sp>
        <p:nvSpPr>
          <p:cNvPr id="3" name="Subtitle 2"/>
          <p:cNvSpPr>
            <a:spLocks noGrp="1"/>
          </p:cNvSpPr>
          <p:nvPr>
            <p:ph type="subTitle" idx="1"/>
          </p:nvPr>
        </p:nvSpPr>
        <p:spPr>
          <a:xfrm>
            <a:off x="1182849" y="5605365"/>
            <a:ext cx="9865452" cy="753490"/>
          </a:xfrm>
        </p:spPr>
        <p:txBody>
          <a:bodyPr>
            <a:normAutofit/>
          </a:bodyPr>
          <a:lstStyle/>
          <a:p>
            <a:r>
              <a:rPr lang="en-US" dirty="0"/>
              <a:t>Amazon Web Services</a:t>
            </a:r>
          </a:p>
        </p:txBody>
      </p:sp>
    </p:spTree>
    <p:extLst>
      <p:ext uri="{BB962C8B-B14F-4D97-AF65-F5344CB8AC3E}">
        <p14:creationId xmlns:p14="http://schemas.microsoft.com/office/powerpoint/2010/main" val="193060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What is Lambda</a:t>
            </a:r>
          </a:p>
        </p:txBody>
      </p:sp>
      <p:sp>
        <p:nvSpPr>
          <p:cNvPr id="4" name="Content Placeholder 3">
            <a:extLst>
              <a:ext uri="{FF2B5EF4-FFF2-40B4-BE49-F238E27FC236}">
                <a16:creationId xmlns:a16="http://schemas.microsoft.com/office/drawing/2014/main" id="{21676437-51A8-40AC-80ED-5AA35126BEFC}"/>
              </a:ext>
            </a:extLst>
          </p:cNvPr>
          <p:cNvSpPr>
            <a:spLocks noGrp="1"/>
          </p:cNvSpPr>
          <p:nvPr>
            <p:ph idx="1"/>
          </p:nvPr>
        </p:nvSpPr>
        <p:spPr/>
        <p:txBody>
          <a:bodyPr>
            <a:normAutofit/>
          </a:bodyPr>
          <a:lstStyle/>
          <a:p>
            <a:pPr marL="0" indent="0">
              <a:buNone/>
            </a:pPr>
            <a:r>
              <a:rPr lang="en-IN" sz="2400" dirty="0">
                <a:solidFill>
                  <a:schemeClr val="tx1"/>
                </a:solidFill>
              </a:rPr>
              <a:t>AWS Lambda is a serverless compute solution. It enables you to run code without having to provision or manage underlying compute infrastructure such as EC2 Instances. You can simply write and upload your code as a .zip file or a container image and configure necessary triggers for your function to run.</a:t>
            </a:r>
          </a:p>
        </p:txBody>
      </p:sp>
      <p:pic>
        <p:nvPicPr>
          <p:cNvPr id="7" name="Picture 6" descr="Icon&#10;&#10;Description automatically generated">
            <a:extLst>
              <a:ext uri="{FF2B5EF4-FFF2-40B4-BE49-F238E27FC236}">
                <a16:creationId xmlns:a16="http://schemas.microsoft.com/office/drawing/2014/main" id="{BBC6E65C-029F-4CFD-AA67-170B9F48A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546" y="4444931"/>
            <a:ext cx="952682" cy="952682"/>
          </a:xfrm>
          <a:prstGeom prst="rect">
            <a:avLst/>
          </a:prstGeom>
        </p:spPr>
      </p:pic>
      <p:sp>
        <p:nvSpPr>
          <p:cNvPr id="2" name="TextBox 1">
            <a:extLst>
              <a:ext uri="{FF2B5EF4-FFF2-40B4-BE49-F238E27FC236}">
                <a16:creationId xmlns:a16="http://schemas.microsoft.com/office/drawing/2014/main" id="{A39C43D4-01B8-4DD0-BA27-67F285D212DE}"/>
              </a:ext>
            </a:extLst>
          </p:cNvPr>
          <p:cNvSpPr txBox="1"/>
          <p:nvPr/>
        </p:nvSpPr>
        <p:spPr>
          <a:xfrm>
            <a:off x="1743220" y="3798600"/>
            <a:ext cx="1890541" cy="646331"/>
          </a:xfrm>
          <a:prstGeom prst="rect">
            <a:avLst/>
          </a:prstGeom>
          <a:noFill/>
        </p:spPr>
        <p:txBody>
          <a:bodyPr wrap="square" rtlCol="0">
            <a:spAutoFit/>
          </a:bodyPr>
          <a:lstStyle/>
          <a:p>
            <a:r>
              <a:rPr lang="en-IN" sz="1200" dirty="0"/>
              <a:t>Write your lambda function in a supported high level programming language</a:t>
            </a:r>
          </a:p>
        </p:txBody>
      </p:sp>
      <p:sp>
        <p:nvSpPr>
          <p:cNvPr id="9" name="TextBox 17">
            <a:extLst>
              <a:ext uri="{FF2B5EF4-FFF2-40B4-BE49-F238E27FC236}">
                <a16:creationId xmlns:a16="http://schemas.microsoft.com/office/drawing/2014/main" id="{4113A4C0-ACF4-4359-8A52-F77EC6EEA72E}"/>
              </a:ext>
            </a:extLst>
          </p:cNvPr>
          <p:cNvSpPr txBox="1">
            <a:spLocks noChangeArrowheads="1"/>
          </p:cNvSpPr>
          <p:nvPr/>
        </p:nvSpPr>
        <p:spPr bwMode="auto">
          <a:xfrm>
            <a:off x="5177874" y="4102452"/>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0" name="Graphic 13">
            <a:extLst>
              <a:ext uri="{FF2B5EF4-FFF2-40B4-BE49-F238E27FC236}">
                <a16:creationId xmlns:a16="http://schemas.microsoft.com/office/drawing/2014/main" id="{34728FA0-F894-49FE-A1D3-4A6650E53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62302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Icon&#10;&#10;Description automatically generated">
            <a:extLst>
              <a:ext uri="{FF2B5EF4-FFF2-40B4-BE49-F238E27FC236}">
                <a16:creationId xmlns:a16="http://schemas.microsoft.com/office/drawing/2014/main" id="{B5A89998-29A7-4D7E-8975-EFC4F1091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9850" y="4453697"/>
            <a:ext cx="804672" cy="571500"/>
          </a:xfrm>
          <a:prstGeom prst="rect">
            <a:avLst/>
          </a:prstGeom>
        </p:spPr>
      </p:pic>
      <p:sp>
        <p:nvSpPr>
          <p:cNvPr id="14" name="TextBox 13">
            <a:extLst>
              <a:ext uri="{FF2B5EF4-FFF2-40B4-BE49-F238E27FC236}">
                <a16:creationId xmlns:a16="http://schemas.microsoft.com/office/drawing/2014/main" id="{059EF78A-5142-473B-8A92-8318B28915A5}"/>
              </a:ext>
            </a:extLst>
          </p:cNvPr>
          <p:cNvSpPr txBox="1"/>
          <p:nvPr/>
        </p:nvSpPr>
        <p:spPr>
          <a:xfrm>
            <a:off x="6096000" y="3205296"/>
            <a:ext cx="1890541" cy="461665"/>
          </a:xfrm>
          <a:prstGeom prst="rect">
            <a:avLst/>
          </a:prstGeom>
          <a:noFill/>
        </p:spPr>
        <p:txBody>
          <a:bodyPr wrap="square" rtlCol="0">
            <a:spAutoFit/>
          </a:bodyPr>
          <a:lstStyle/>
          <a:p>
            <a:r>
              <a:rPr lang="en-IN" sz="1200" dirty="0"/>
              <a:t>Lambda functions will</a:t>
            </a:r>
            <a:br>
              <a:rPr lang="en-IN" sz="1200" dirty="0"/>
            </a:br>
            <a:r>
              <a:rPr lang="en-IN" sz="1200" dirty="0"/>
              <a:t>run only when triggered</a:t>
            </a:r>
          </a:p>
        </p:txBody>
      </p:sp>
      <p:pic>
        <p:nvPicPr>
          <p:cNvPr id="22" name="Picture 21" descr="Icon&#10;&#10;Description automatically generated">
            <a:extLst>
              <a:ext uri="{FF2B5EF4-FFF2-40B4-BE49-F238E27FC236}">
                <a16:creationId xmlns:a16="http://schemas.microsoft.com/office/drawing/2014/main" id="{B77198F2-0D65-47E7-A1A8-60133366A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0821" y="4444931"/>
            <a:ext cx="553582" cy="546864"/>
          </a:xfrm>
          <a:prstGeom prst="rect">
            <a:avLst/>
          </a:prstGeom>
        </p:spPr>
      </p:pic>
      <p:pic>
        <p:nvPicPr>
          <p:cNvPr id="24" name="Picture 23" descr="Icon&#10;&#10;Description automatically generated with low confidence">
            <a:extLst>
              <a:ext uri="{FF2B5EF4-FFF2-40B4-BE49-F238E27FC236}">
                <a16:creationId xmlns:a16="http://schemas.microsoft.com/office/drawing/2014/main" id="{7A2C9C33-315B-440E-9456-7867E9C80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0216" y="4205059"/>
            <a:ext cx="796276" cy="603826"/>
          </a:xfrm>
          <a:prstGeom prst="rect">
            <a:avLst/>
          </a:prstGeom>
        </p:spPr>
      </p:pic>
      <p:pic>
        <p:nvPicPr>
          <p:cNvPr id="26" name="Picture 25" descr="Icon&#10;&#10;Description automatically generated">
            <a:extLst>
              <a:ext uri="{FF2B5EF4-FFF2-40B4-BE49-F238E27FC236}">
                <a16:creationId xmlns:a16="http://schemas.microsoft.com/office/drawing/2014/main" id="{588A71CC-FE6F-46C9-A64E-B0202D3B55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2078" y="4618325"/>
            <a:ext cx="758992" cy="709429"/>
          </a:xfrm>
          <a:prstGeom prst="rect">
            <a:avLst/>
          </a:prstGeom>
        </p:spPr>
      </p:pic>
      <p:sp>
        <p:nvSpPr>
          <p:cNvPr id="27" name="TextBox 17">
            <a:extLst>
              <a:ext uri="{FF2B5EF4-FFF2-40B4-BE49-F238E27FC236}">
                <a16:creationId xmlns:a16="http://schemas.microsoft.com/office/drawing/2014/main" id="{246BEBC6-24B7-4B02-94CC-5D3C94D17D22}"/>
              </a:ext>
            </a:extLst>
          </p:cNvPr>
          <p:cNvSpPr txBox="1">
            <a:spLocks noChangeArrowheads="1"/>
          </p:cNvSpPr>
          <p:nvPr/>
        </p:nvSpPr>
        <p:spPr bwMode="auto">
          <a:xfrm>
            <a:off x="8858078" y="4787147"/>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Trigger</a:t>
            </a:r>
          </a:p>
        </p:txBody>
      </p:sp>
      <p:cxnSp>
        <p:nvCxnSpPr>
          <p:cNvPr id="29" name="Connector: Curved 28">
            <a:extLst>
              <a:ext uri="{FF2B5EF4-FFF2-40B4-BE49-F238E27FC236}">
                <a16:creationId xmlns:a16="http://schemas.microsoft.com/office/drawing/2014/main" id="{39774F65-2BD4-477D-813C-97D9038B4AEC}"/>
              </a:ext>
            </a:extLst>
          </p:cNvPr>
          <p:cNvCxnSpPr>
            <a:stCxn id="13" idx="3"/>
            <a:endCxn id="10" idx="1"/>
          </p:cNvCxnSpPr>
          <p:nvPr/>
        </p:nvCxnSpPr>
        <p:spPr>
          <a:xfrm flipV="1">
            <a:off x="3584522" y="3851627"/>
            <a:ext cx="2054278" cy="887820"/>
          </a:xfrm>
          <a:prstGeom prst="curvedConnector3">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1" name="Connector: Curved 30">
            <a:extLst>
              <a:ext uri="{FF2B5EF4-FFF2-40B4-BE49-F238E27FC236}">
                <a16:creationId xmlns:a16="http://schemas.microsoft.com/office/drawing/2014/main" id="{CB94272E-1184-457A-8C48-4F312933966F}"/>
              </a:ext>
            </a:extLst>
          </p:cNvPr>
          <p:cNvCxnSpPr>
            <a:stCxn id="22" idx="1"/>
            <a:endCxn id="10" idx="3"/>
          </p:cNvCxnSpPr>
          <p:nvPr/>
        </p:nvCxnSpPr>
        <p:spPr>
          <a:xfrm rot="10800000">
            <a:off x="6096001" y="3851627"/>
            <a:ext cx="2614821" cy="866736"/>
          </a:xfrm>
          <a:prstGeom prst="curvedConnector3">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34" name="Graphic 13">
            <a:extLst>
              <a:ext uri="{FF2B5EF4-FFF2-40B4-BE49-F238E27FC236}">
                <a16:creationId xmlns:a16="http://schemas.microsoft.com/office/drawing/2014/main" id="{65A8577A-3EB3-4FC0-B270-0FA9A5660370}"/>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6175" y="5397613"/>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47">
            <a:extLst>
              <a:ext uri="{FF2B5EF4-FFF2-40B4-BE49-F238E27FC236}">
                <a16:creationId xmlns:a16="http://schemas.microsoft.com/office/drawing/2014/main" id="{56ACC7F6-759B-4BE5-8D02-C314E357BF5A}"/>
              </a:ext>
            </a:extLst>
          </p:cNvPr>
          <p:cNvCxnSpPr>
            <a:stCxn id="9" idx="2"/>
            <a:endCxn id="34" idx="0"/>
          </p:cNvCxnSpPr>
          <p:nvPr/>
        </p:nvCxnSpPr>
        <p:spPr>
          <a:xfrm>
            <a:off x="5858911" y="4364062"/>
            <a:ext cx="8489" cy="103355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F4966E46-621F-40FC-84A0-3C50CC9645D2}"/>
              </a:ext>
            </a:extLst>
          </p:cNvPr>
          <p:cNvSpPr txBox="1"/>
          <p:nvPr/>
        </p:nvSpPr>
        <p:spPr>
          <a:xfrm>
            <a:off x="4922129" y="5892449"/>
            <a:ext cx="1890541" cy="830997"/>
          </a:xfrm>
          <a:prstGeom prst="rect">
            <a:avLst/>
          </a:prstGeom>
          <a:noFill/>
        </p:spPr>
        <p:txBody>
          <a:bodyPr wrap="square" rtlCol="0">
            <a:spAutoFit/>
          </a:bodyPr>
          <a:lstStyle/>
          <a:p>
            <a:pPr algn="ctr"/>
            <a:r>
              <a:rPr lang="en-IN" sz="1200" dirty="0"/>
              <a:t>Lambda will run your function in isolated environment, managed by AWS</a:t>
            </a:r>
          </a:p>
        </p:txBody>
      </p:sp>
      <p:pic>
        <p:nvPicPr>
          <p:cNvPr id="8" name="Picture 7" descr="Logo&#10;&#10;Description automatically generated">
            <a:extLst>
              <a:ext uri="{FF2B5EF4-FFF2-40B4-BE49-F238E27FC236}">
                <a16:creationId xmlns:a16="http://schemas.microsoft.com/office/drawing/2014/main" id="{BDFEAEB9-E23A-4FF8-9E8B-6A41254113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1258" y="3429000"/>
            <a:ext cx="644575" cy="300088"/>
          </a:xfrm>
          <a:prstGeom prst="rect">
            <a:avLst/>
          </a:prstGeom>
        </p:spPr>
      </p:pic>
      <p:pic>
        <p:nvPicPr>
          <p:cNvPr id="12" name="Picture 11" descr="Icon&#10;&#10;Description automatically generated">
            <a:extLst>
              <a:ext uri="{FF2B5EF4-FFF2-40B4-BE49-F238E27FC236}">
                <a16:creationId xmlns:a16="http://schemas.microsoft.com/office/drawing/2014/main" id="{736B7094-4DC4-47DA-BF4D-CC2D0E062E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016" y="3642237"/>
            <a:ext cx="392241" cy="418779"/>
          </a:xfrm>
          <a:prstGeom prst="rect">
            <a:avLst/>
          </a:prstGeom>
        </p:spPr>
      </p:pic>
      <p:pic>
        <p:nvPicPr>
          <p:cNvPr id="16" name="Picture 15" descr="Logo, company name&#10;&#10;Description automatically generated">
            <a:extLst>
              <a:ext uri="{FF2B5EF4-FFF2-40B4-BE49-F238E27FC236}">
                <a16:creationId xmlns:a16="http://schemas.microsoft.com/office/drawing/2014/main" id="{D1DFF6A5-7C0F-4FB3-B6FD-7FE982DDEE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389" y="3940139"/>
            <a:ext cx="377471" cy="504792"/>
          </a:xfrm>
          <a:prstGeom prst="rect">
            <a:avLst/>
          </a:prstGeom>
        </p:spPr>
      </p:pic>
      <p:pic>
        <p:nvPicPr>
          <p:cNvPr id="18" name="Picture 17" descr="A picture containing text, clipart, vector graphics, businesscard&#10;&#10;Description automatically generated">
            <a:extLst>
              <a:ext uri="{FF2B5EF4-FFF2-40B4-BE49-F238E27FC236}">
                <a16:creationId xmlns:a16="http://schemas.microsoft.com/office/drawing/2014/main" id="{9F9F4CB2-4F46-447E-870C-B4029D0B44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1193" y="4596804"/>
            <a:ext cx="640975" cy="369307"/>
          </a:xfrm>
          <a:prstGeom prst="rect">
            <a:avLst/>
          </a:prstGeom>
        </p:spPr>
      </p:pic>
      <p:pic>
        <p:nvPicPr>
          <p:cNvPr id="20" name="Picture 19" descr="Icon&#10;&#10;Description automatically generated">
            <a:extLst>
              <a:ext uri="{FF2B5EF4-FFF2-40B4-BE49-F238E27FC236}">
                <a16:creationId xmlns:a16="http://schemas.microsoft.com/office/drawing/2014/main" id="{5B1F089B-18C4-453B-9324-AFDF63D4B6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8803" y="4888157"/>
            <a:ext cx="434688" cy="461665"/>
          </a:xfrm>
          <a:prstGeom prst="rect">
            <a:avLst/>
          </a:prstGeom>
        </p:spPr>
      </p:pic>
      <p:pic>
        <p:nvPicPr>
          <p:cNvPr id="11" name="Picture 10" descr="Icon&#10;&#10;Description automatically generated">
            <a:extLst>
              <a:ext uri="{FF2B5EF4-FFF2-40B4-BE49-F238E27FC236}">
                <a16:creationId xmlns:a16="http://schemas.microsoft.com/office/drawing/2014/main" id="{3ECEDDBD-0BC5-4BAA-87CC-AF408144E1D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55634" y="3820924"/>
            <a:ext cx="758992" cy="641529"/>
          </a:xfrm>
          <a:prstGeom prst="rect">
            <a:avLst/>
          </a:prstGeom>
        </p:spPr>
      </p:pic>
      <p:sp>
        <p:nvSpPr>
          <p:cNvPr id="28" name="TextBox 27">
            <a:extLst>
              <a:ext uri="{FF2B5EF4-FFF2-40B4-BE49-F238E27FC236}">
                <a16:creationId xmlns:a16="http://schemas.microsoft.com/office/drawing/2014/main" id="{1CC475C8-2729-498C-914A-7061A1EA8E17}"/>
              </a:ext>
            </a:extLst>
          </p:cNvPr>
          <p:cNvSpPr txBox="1"/>
          <p:nvPr/>
        </p:nvSpPr>
        <p:spPr>
          <a:xfrm>
            <a:off x="7566488" y="5630845"/>
            <a:ext cx="3485998"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a:solidFill>
                  <a:schemeClr val="bg1"/>
                </a:solidFill>
                <a:latin typeface="AmazonEmber"/>
              </a:rPr>
              <a:t>T</a:t>
            </a:r>
            <a:r>
              <a:rPr lang="en-US" sz="1600" b="0" i="0" dirty="0">
                <a:solidFill>
                  <a:schemeClr val="bg1"/>
                </a:solidFill>
                <a:effectLst/>
                <a:latin typeface="AmazonEmber"/>
              </a:rPr>
              <a:t>rigger Lambda from over 200 AWS services and software as a service (SaaS) applications</a:t>
            </a:r>
            <a:endParaRPr lang="en-IN" sz="1600" dirty="0">
              <a:solidFill>
                <a:schemeClr val="bg1"/>
              </a:solidFill>
            </a:endParaRPr>
          </a:p>
        </p:txBody>
      </p:sp>
    </p:spTree>
    <p:extLst>
      <p:ext uri="{BB962C8B-B14F-4D97-AF65-F5344CB8AC3E}">
        <p14:creationId xmlns:p14="http://schemas.microsoft.com/office/powerpoint/2010/main" val="403408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childTnLst>
                                </p:cTn>
                              </p:par>
                            </p:childTnLst>
                          </p:cTn>
                        </p:par>
                        <p:par>
                          <p:cTn id="72" fill="hold">
                            <p:stCondLst>
                              <p:cond delay="0"/>
                            </p:stCondLst>
                            <p:childTnLst>
                              <p:par>
                                <p:cTn id="73" presetID="22" presetClass="entr" presetSubtype="4" fill="hold"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up)">
                                      <p:cBhvr>
                                        <p:cTn id="80" dur="500"/>
                                        <p:tgtEl>
                                          <p:spTgt spid="48"/>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fade">
                                      <p:cBhvr>
                                        <p:cTn id="89" dur="500"/>
                                        <p:tgtEl>
                                          <p:spTgt spid="50"/>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2"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500" fill="hold"/>
                                        <p:tgtEl>
                                          <p:spTgt spid="28"/>
                                        </p:tgtEl>
                                        <p:attrNameLst>
                                          <p:attrName>ppt_x</p:attrName>
                                        </p:attrNameLst>
                                      </p:cBhvr>
                                      <p:tavLst>
                                        <p:tav tm="0">
                                          <p:val>
                                            <p:strVal val="1+#ppt_w/2"/>
                                          </p:val>
                                        </p:tav>
                                        <p:tav tm="100000">
                                          <p:val>
                                            <p:strVal val="#ppt_x"/>
                                          </p:val>
                                        </p:tav>
                                      </p:tavLst>
                                    </p:anim>
                                    <p:anim calcmode="lin" valueType="num">
                                      <p:cBhvr additive="base">
                                        <p:cTn id="95"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4" grpId="0"/>
      <p:bldP spid="27" grpId="0"/>
      <p:bldP spid="50" grpId="0"/>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What is Lambda</a:t>
            </a:r>
          </a:p>
        </p:txBody>
      </p:sp>
      <p:sp>
        <p:nvSpPr>
          <p:cNvPr id="4" name="Content Placeholder 3">
            <a:extLst>
              <a:ext uri="{FF2B5EF4-FFF2-40B4-BE49-F238E27FC236}">
                <a16:creationId xmlns:a16="http://schemas.microsoft.com/office/drawing/2014/main" id="{21676437-51A8-40AC-80ED-5AA35126BEFC}"/>
              </a:ext>
            </a:extLst>
          </p:cNvPr>
          <p:cNvSpPr>
            <a:spLocks noGrp="1"/>
          </p:cNvSpPr>
          <p:nvPr>
            <p:ph idx="1"/>
          </p:nvPr>
        </p:nvSpPr>
        <p:spPr/>
        <p:txBody>
          <a:bodyPr>
            <a:normAutofit/>
          </a:bodyPr>
          <a:lstStyle/>
          <a:p>
            <a:pPr marL="0" indent="0">
              <a:buNone/>
            </a:pPr>
            <a:r>
              <a:rPr lang="en-IN" sz="2400" dirty="0">
                <a:solidFill>
                  <a:schemeClr val="tx1"/>
                </a:solidFill>
              </a:rPr>
              <a:t>AWS Lambda is a serverless compute solution. It enables you to run code without having to provision or manage underlying compute infrastructure such as EC2 Instances. You can simply write and upload your code as a .zip file or a container image and configure necessary triggers for your function to run.</a:t>
            </a:r>
          </a:p>
        </p:txBody>
      </p:sp>
      <p:pic>
        <p:nvPicPr>
          <p:cNvPr id="7" name="Picture 6" descr="Icon&#10;&#10;Description automatically generated">
            <a:extLst>
              <a:ext uri="{FF2B5EF4-FFF2-40B4-BE49-F238E27FC236}">
                <a16:creationId xmlns:a16="http://schemas.microsoft.com/office/drawing/2014/main" id="{BBC6E65C-029F-4CFD-AA67-170B9F48A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546" y="4444931"/>
            <a:ext cx="952682" cy="952682"/>
          </a:xfrm>
          <a:prstGeom prst="rect">
            <a:avLst/>
          </a:prstGeom>
        </p:spPr>
      </p:pic>
      <p:sp>
        <p:nvSpPr>
          <p:cNvPr id="2" name="TextBox 1">
            <a:extLst>
              <a:ext uri="{FF2B5EF4-FFF2-40B4-BE49-F238E27FC236}">
                <a16:creationId xmlns:a16="http://schemas.microsoft.com/office/drawing/2014/main" id="{A39C43D4-01B8-4DD0-BA27-67F285D212DE}"/>
              </a:ext>
            </a:extLst>
          </p:cNvPr>
          <p:cNvSpPr txBox="1"/>
          <p:nvPr/>
        </p:nvSpPr>
        <p:spPr>
          <a:xfrm>
            <a:off x="1743220" y="3798600"/>
            <a:ext cx="1890541" cy="646331"/>
          </a:xfrm>
          <a:prstGeom prst="rect">
            <a:avLst/>
          </a:prstGeom>
          <a:noFill/>
        </p:spPr>
        <p:txBody>
          <a:bodyPr wrap="square" rtlCol="0">
            <a:spAutoFit/>
          </a:bodyPr>
          <a:lstStyle/>
          <a:p>
            <a:r>
              <a:rPr lang="en-IN" sz="1200" dirty="0"/>
              <a:t>Write your lambda function in a supported high level programming language</a:t>
            </a:r>
          </a:p>
        </p:txBody>
      </p:sp>
      <p:sp>
        <p:nvSpPr>
          <p:cNvPr id="9" name="TextBox 17">
            <a:extLst>
              <a:ext uri="{FF2B5EF4-FFF2-40B4-BE49-F238E27FC236}">
                <a16:creationId xmlns:a16="http://schemas.microsoft.com/office/drawing/2014/main" id="{4113A4C0-ACF4-4359-8A52-F77EC6EEA72E}"/>
              </a:ext>
            </a:extLst>
          </p:cNvPr>
          <p:cNvSpPr txBox="1">
            <a:spLocks noChangeArrowheads="1"/>
          </p:cNvSpPr>
          <p:nvPr/>
        </p:nvSpPr>
        <p:spPr bwMode="auto">
          <a:xfrm>
            <a:off x="5177874" y="4102452"/>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0" name="Graphic 13">
            <a:extLst>
              <a:ext uri="{FF2B5EF4-FFF2-40B4-BE49-F238E27FC236}">
                <a16:creationId xmlns:a16="http://schemas.microsoft.com/office/drawing/2014/main" id="{34728FA0-F894-49FE-A1D3-4A6650E53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62302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Icon&#10;&#10;Description automatically generated">
            <a:extLst>
              <a:ext uri="{FF2B5EF4-FFF2-40B4-BE49-F238E27FC236}">
                <a16:creationId xmlns:a16="http://schemas.microsoft.com/office/drawing/2014/main" id="{B5A89998-29A7-4D7E-8975-EFC4F1091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9850" y="4453697"/>
            <a:ext cx="804672" cy="571500"/>
          </a:xfrm>
          <a:prstGeom prst="rect">
            <a:avLst/>
          </a:prstGeom>
        </p:spPr>
      </p:pic>
      <p:sp>
        <p:nvSpPr>
          <p:cNvPr id="14" name="TextBox 13">
            <a:extLst>
              <a:ext uri="{FF2B5EF4-FFF2-40B4-BE49-F238E27FC236}">
                <a16:creationId xmlns:a16="http://schemas.microsoft.com/office/drawing/2014/main" id="{059EF78A-5142-473B-8A92-8318B28915A5}"/>
              </a:ext>
            </a:extLst>
          </p:cNvPr>
          <p:cNvSpPr txBox="1"/>
          <p:nvPr/>
        </p:nvSpPr>
        <p:spPr>
          <a:xfrm>
            <a:off x="6096000" y="3205296"/>
            <a:ext cx="1890541" cy="461665"/>
          </a:xfrm>
          <a:prstGeom prst="rect">
            <a:avLst/>
          </a:prstGeom>
          <a:noFill/>
        </p:spPr>
        <p:txBody>
          <a:bodyPr wrap="square" rtlCol="0">
            <a:spAutoFit/>
          </a:bodyPr>
          <a:lstStyle/>
          <a:p>
            <a:r>
              <a:rPr lang="en-IN" sz="1200" dirty="0"/>
              <a:t>Lambda functions will</a:t>
            </a:r>
            <a:br>
              <a:rPr lang="en-IN" sz="1200" dirty="0"/>
            </a:br>
            <a:r>
              <a:rPr lang="en-IN" sz="1200" dirty="0"/>
              <a:t>run only when triggered</a:t>
            </a:r>
          </a:p>
        </p:txBody>
      </p:sp>
      <p:pic>
        <p:nvPicPr>
          <p:cNvPr id="22" name="Picture 21" descr="Icon&#10;&#10;Description automatically generated">
            <a:extLst>
              <a:ext uri="{FF2B5EF4-FFF2-40B4-BE49-F238E27FC236}">
                <a16:creationId xmlns:a16="http://schemas.microsoft.com/office/drawing/2014/main" id="{B77198F2-0D65-47E7-A1A8-60133366A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0821" y="4444931"/>
            <a:ext cx="553582" cy="546864"/>
          </a:xfrm>
          <a:prstGeom prst="rect">
            <a:avLst/>
          </a:prstGeom>
        </p:spPr>
      </p:pic>
      <p:pic>
        <p:nvPicPr>
          <p:cNvPr id="24" name="Picture 23" descr="Icon&#10;&#10;Description automatically generated with low confidence">
            <a:extLst>
              <a:ext uri="{FF2B5EF4-FFF2-40B4-BE49-F238E27FC236}">
                <a16:creationId xmlns:a16="http://schemas.microsoft.com/office/drawing/2014/main" id="{7A2C9C33-315B-440E-9456-7867E9C80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0216" y="4205059"/>
            <a:ext cx="796276" cy="603826"/>
          </a:xfrm>
          <a:prstGeom prst="rect">
            <a:avLst/>
          </a:prstGeom>
        </p:spPr>
      </p:pic>
      <p:pic>
        <p:nvPicPr>
          <p:cNvPr id="26" name="Picture 25" descr="Icon&#10;&#10;Description automatically generated">
            <a:extLst>
              <a:ext uri="{FF2B5EF4-FFF2-40B4-BE49-F238E27FC236}">
                <a16:creationId xmlns:a16="http://schemas.microsoft.com/office/drawing/2014/main" id="{588A71CC-FE6F-46C9-A64E-B0202D3B55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2078" y="4618325"/>
            <a:ext cx="758992" cy="709429"/>
          </a:xfrm>
          <a:prstGeom prst="rect">
            <a:avLst/>
          </a:prstGeom>
        </p:spPr>
      </p:pic>
      <p:sp>
        <p:nvSpPr>
          <p:cNvPr id="27" name="TextBox 17">
            <a:extLst>
              <a:ext uri="{FF2B5EF4-FFF2-40B4-BE49-F238E27FC236}">
                <a16:creationId xmlns:a16="http://schemas.microsoft.com/office/drawing/2014/main" id="{246BEBC6-24B7-4B02-94CC-5D3C94D17D22}"/>
              </a:ext>
            </a:extLst>
          </p:cNvPr>
          <p:cNvSpPr txBox="1">
            <a:spLocks noChangeArrowheads="1"/>
          </p:cNvSpPr>
          <p:nvPr/>
        </p:nvSpPr>
        <p:spPr bwMode="auto">
          <a:xfrm>
            <a:off x="8858078" y="4787147"/>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Trigger</a:t>
            </a:r>
          </a:p>
        </p:txBody>
      </p:sp>
      <p:cxnSp>
        <p:nvCxnSpPr>
          <p:cNvPr id="29" name="Connector: Curved 28">
            <a:extLst>
              <a:ext uri="{FF2B5EF4-FFF2-40B4-BE49-F238E27FC236}">
                <a16:creationId xmlns:a16="http://schemas.microsoft.com/office/drawing/2014/main" id="{39774F65-2BD4-477D-813C-97D9038B4AEC}"/>
              </a:ext>
            </a:extLst>
          </p:cNvPr>
          <p:cNvCxnSpPr>
            <a:stCxn id="13" idx="3"/>
            <a:endCxn id="10" idx="1"/>
          </p:cNvCxnSpPr>
          <p:nvPr/>
        </p:nvCxnSpPr>
        <p:spPr>
          <a:xfrm flipV="1">
            <a:off x="3584522" y="3851627"/>
            <a:ext cx="2054278" cy="887820"/>
          </a:xfrm>
          <a:prstGeom prst="curvedConnector3">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1" name="Connector: Curved 30">
            <a:extLst>
              <a:ext uri="{FF2B5EF4-FFF2-40B4-BE49-F238E27FC236}">
                <a16:creationId xmlns:a16="http://schemas.microsoft.com/office/drawing/2014/main" id="{CB94272E-1184-457A-8C48-4F312933966F}"/>
              </a:ext>
            </a:extLst>
          </p:cNvPr>
          <p:cNvCxnSpPr>
            <a:stCxn id="22" idx="1"/>
            <a:endCxn id="10" idx="3"/>
          </p:cNvCxnSpPr>
          <p:nvPr/>
        </p:nvCxnSpPr>
        <p:spPr>
          <a:xfrm rot="10800000">
            <a:off x="6096001" y="3851627"/>
            <a:ext cx="2614821" cy="866736"/>
          </a:xfrm>
          <a:prstGeom prst="curvedConnector3">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34" name="Graphic 13">
            <a:extLst>
              <a:ext uri="{FF2B5EF4-FFF2-40B4-BE49-F238E27FC236}">
                <a16:creationId xmlns:a16="http://schemas.microsoft.com/office/drawing/2014/main" id="{65A8577A-3EB3-4FC0-B270-0FA9A5660370}"/>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6175" y="5397613"/>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47">
            <a:extLst>
              <a:ext uri="{FF2B5EF4-FFF2-40B4-BE49-F238E27FC236}">
                <a16:creationId xmlns:a16="http://schemas.microsoft.com/office/drawing/2014/main" id="{56ACC7F6-759B-4BE5-8D02-C314E357BF5A}"/>
              </a:ext>
            </a:extLst>
          </p:cNvPr>
          <p:cNvCxnSpPr>
            <a:stCxn id="9" idx="2"/>
            <a:endCxn id="34" idx="0"/>
          </p:cNvCxnSpPr>
          <p:nvPr/>
        </p:nvCxnSpPr>
        <p:spPr>
          <a:xfrm>
            <a:off x="5858911" y="4364062"/>
            <a:ext cx="8489" cy="103355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9" name="Graphic 13">
            <a:extLst>
              <a:ext uri="{FF2B5EF4-FFF2-40B4-BE49-F238E27FC236}">
                <a16:creationId xmlns:a16="http://schemas.microsoft.com/office/drawing/2014/main" id="{73FF7C8E-6E0F-478A-8833-AA5DFB4217C1}"/>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43725" y="5595692"/>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a:extLst>
              <a:ext uri="{FF2B5EF4-FFF2-40B4-BE49-F238E27FC236}">
                <a16:creationId xmlns:a16="http://schemas.microsoft.com/office/drawing/2014/main" id="{6351A875-F4E4-4D01-B93A-592A74D5AD9C}"/>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16977" y="5286204"/>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13">
            <a:extLst>
              <a:ext uri="{FF2B5EF4-FFF2-40B4-BE49-F238E27FC236}">
                <a16:creationId xmlns:a16="http://schemas.microsoft.com/office/drawing/2014/main" id="{80A4B773-438B-484A-BAD5-8C223FF2C2F1}"/>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27904" y="5144979"/>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13">
            <a:extLst>
              <a:ext uri="{FF2B5EF4-FFF2-40B4-BE49-F238E27FC236}">
                <a16:creationId xmlns:a16="http://schemas.microsoft.com/office/drawing/2014/main" id="{D11B033B-995B-46F2-B672-3A3B4D480F3E}"/>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8723" y="5574232"/>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13">
            <a:extLst>
              <a:ext uri="{FF2B5EF4-FFF2-40B4-BE49-F238E27FC236}">
                <a16:creationId xmlns:a16="http://schemas.microsoft.com/office/drawing/2014/main" id="{56127DB1-3149-4487-8298-BCF50E396AA6}"/>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08625" y="5694030"/>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3">
            <a:extLst>
              <a:ext uri="{FF2B5EF4-FFF2-40B4-BE49-F238E27FC236}">
                <a16:creationId xmlns:a16="http://schemas.microsoft.com/office/drawing/2014/main" id="{52EA2372-8044-44EA-A8C1-006FDCBF02E6}"/>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20050" y="5679141"/>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13">
            <a:extLst>
              <a:ext uri="{FF2B5EF4-FFF2-40B4-BE49-F238E27FC236}">
                <a16:creationId xmlns:a16="http://schemas.microsoft.com/office/drawing/2014/main" id="{8504627B-E8DF-404D-B7C9-007EEB2E4E31}"/>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10354" y="5256388"/>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13">
            <a:extLst>
              <a:ext uri="{FF2B5EF4-FFF2-40B4-BE49-F238E27FC236}">
                <a16:creationId xmlns:a16="http://schemas.microsoft.com/office/drawing/2014/main" id="{85002826-F53B-4339-8AAE-D32E3717B358}"/>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76234" y="5069765"/>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Logo&#10;&#10;Description automatically generated">
            <a:extLst>
              <a:ext uri="{FF2B5EF4-FFF2-40B4-BE49-F238E27FC236}">
                <a16:creationId xmlns:a16="http://schemas.microsoft.com/office/drawing/2014/main" id="{427DD28C-462B-46FD-9EEB-9D1603A67D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1258" y="3429000"/>
            <a:ext cx="644575" cy="300088"/>
          </a:xfrm>
          <a:prstGeom prst="rect">
            <a:avLst/>
          </a:prstGeom>
        </p:spPr>
      </p:pic>
      <p:pic>
        <p:nvPicPr>
          <p:cNvPr id="35" name="Picture 34" descr="Icon&#10;&#10;Description automatically generated">
            <a:extLst>
              <a:ext uri="{FF2B5EF4-FFF2-40B4-BE49-F238E27FC236}">
                <a16:creationId xmlns:a16="http://schemas.microsoft.com/office/drawing/2014/main" id="{B9B4D5DB-87B9-420B-8029-C5064490FD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016" y="3642237"/>
            <a:ext cx="392241" cy="418779"/>
          </a:xfrm>
          <a:prstGeom prst="rect">
            <a:avLst/>
          </a:prstGeom>
        </p:spPr>
      </p:pic>
      <p:pic>
        <p:nvPicPr>
          <p:cNvPr id="36" name="Picture 35" descr="Logo, company name&#10;&#10;Description automatically generated">
            <a:extLst>
              <a:ext uri="{FF2B5EF4-FFF2-40B4-BE49-F238E27FC236}">
                <a16:creationId xmlns:a16="http://schemas.microsoft.com/office/drawing/2014/main" id="{55B2E562-7954-4815-86EE-F6742D7A55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389" y="3940139"/>
            <a:ext cx="377471" cy="504792"/>
          </a:xfrm>
          <a:prstGeom prst="rect">
            <a:avLst/>
          </a:prstGeom>
        </p:spPr>
      </p:pic>
      <p:pic>
        <p:nvPicPr>
          <p:cNvPr id="37" name="Picture 36" descr="A picture containing text, clipart, vector graphics, businesscard&#10;&#10;Description automatically generated">
            <a:extLst>
              <a:ext uri="{FF2B5EF4-FFF2-40B4-BE49-F238E27FC236}">
                <a16:creationId xmlns:a16="http://schemas.microsoft.com/office/drawing/2014/main" id="{6F7A2C5A-35DF-494E-AD92-D1883D462C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1193" y="4596804"/>
            <a:ext cx="640975" cy="369307"/>
          </a:xfrm>
          <a:prstGeom prst="rect">
            <a:avLst/>
          </a:prstGeom>
        </p:spPr>
      </p:pic>
      <p:pic>
        <p:nvPicPr>
          <p:cNvPr id="38" name="Picture 37" descr="Icon&#10;&#10;Description automatically generated">
            <a:extLst>
              <a:ext uri="{FF2B5EF4-FFF2-40B4-BE49-F238E27FC236}">
                <a16:creationId xmlns:a16="http://schemas.microsoft.com/office/drawing/2014/main" id="{46334773-5343-410F-947E-D7AA5DF98EC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8803" y="4888157"/>
            <a:ext cx="434688" cy="461665"/>
          </a:xfrm>
          <a:prstGeom prst="rect">
            <a:avLst/>
          </a:prstGeom>
        </p:spPr>
      </p:pic>
      <p:pic>
        <p:nvPicPr>
          <p:cNvPr id="39" name="Picture 38" descr="Icon&#10;&#10;Description automatically generated">
            <a:extLst>
              <a:ext uri="{FF2B5EF4-FFF2-40B4-BE49-F238E27FC236}">
                <a16:creationId xmlns:a16="http://schemas.microsoft.com/office/drawing/2014/main" id="{F524B36E-CE18-41E0-8871-4B184E465C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55634" y="3820924"/>
            <a:ext cx="758992" cy="641529"/>
          </a:xfrm>
          <a:prstGeom prst="rect">
            <a:avLst/>
          </a:prstGeom>
        </p:spPr>
      </p:pic>
    </p:spTree>
    <p:extLst>
      <p:ext uri="{BB962C8B-B14F-4D97-AF65-F5344CB8AC3E}">
        <p14:creationId xmlns:p14="http://schemas.microsoft.com/office/powerpoint/2010/main" val="87082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What is Lambda</a:t>
            </a:r>
          </a:p>
        </p:txBody>
      </p:sp>
      <p:sp>
        <p:nvSpPr>
          <p:cNvPr id="4" name="Content Placeholder 3">
            <a:extLst>
              <a:ext uri="{FF2B5EF4-FFF2-40B4-BE49-F238E27FC236}">
                <a16:creationId xmlns:a16="http://schemas.microsoft.com/office/drawing/2014/main" id="{21676437-51A8-40AC-80ED-5AA35126BEFC}"/>
              </a:ext>
            </a:extLst>
          </p:cNvPr>
          <p:cNvSpPr>
            <a:spLocks noGrp="1"/>
          </p:cNvSpPr>
          <p:nvPr>
            <p:ph idx="1"/>
          </p:nvPr>
        </p:nvSpPr>
        <p:spPr/>
        <p:txBody>
          <a:bodyPr>
            <a:normAutofit/>
          </a:bodyPr>
          <a:lstStyle/>
          <a:p>
            <a:pPr marL="0" indent="0">
              <a:buNone/>
            </a:pPr>
            <a:r>
              <a:rPr lang="en-IN" sz="2400" dirty="0">
                <a:solidFill>
                  <a:schemeClr val="tx1"/>
                </a:solidFill>
              </a:rPr>
              <a:t>AWS Lambda is a serverless compute solution. It enables you to run code without having to provision or manage underlying compute infrastructure such as EC2 Instances. You can simply write and upload your code as a .zip file or a container image and configure necessary triggers for your function to run.</a:t>
            </a:r>
          </a:p>
        </p:txBody>
      </p:sp>
      <p:pic>
        <p:nvPicPr>
          <p:cNvPr id="7" name="Picture 6" descr="Icon&#10;&#10;Description automatically generated">
            <a:extLst>
              <a:ext uri="{FF2B5EF4-FFF2-40B4-BE49-F238E27FC236}">
                <a16:creationId xmlns:a16="http://schemas.microsoft.com/office/drawing/2014/main" id="{BBC6E65C-029F-4CFD-AA67-170B9F48A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546" y="4444931"/>
            <a:ext cx="952682" cy="952682"/>
          </a:xfrm>
          <a:prstGeom prst="rect">
            <a:avLst/>
          </a:prstGeom>
        </p:spPr>
      </p:pic>
      <p:sp>
        <p:nvSpPr>
          <p:cNvPr id="2" name="TextBox 1">
            <a:extLst>
              <a:ext uri="{FF2B5EF4-FFF2-40B4-BE49-F238E27FC236}">
                <a16:creationId xmlns:a16="http://schemas.microsoft.com/office/drawing/2014/main" id="{A39C43D4-01B8-4DD0-BA27-67F285D212DE}"/>
              </a:ext>
            </a:extLst>
          </p:cNvPr>
          <p:cNvSpPr txBox="1"/>
          <p:nvPr/>
        </p:nvSpPr>
        <p:spPr>
          <a:xfrm>
            <a:off x="1743220" y="3798600"/>
            <a:ext cx="1890541" cy="646331"/>
          </a:xfrm>
          <a:prstGeom prst="rect">
            <a:avLst/>
          </a:prstGeom>
          <a:noFill/>
        </p:spPr>
        <p:txBody>
          <a:bodyPr wrap="square" rtlCol="0">
            <a:spAutoFit/>
          </a:bodyPr>
          <a:lstStyle/>
          <a:p>
            <a:r>
              <a:rPr lang="en-IN" sz="1200" dirty="0"/>
              <a:t>Write your lambda function in a supported high level programming language</a:t>
            </a:r>
          </a:p>
        </p:txBody>
      </p:sp>
      <p:sp>
        <p:nvSpPr>
          <p:cNvPr id="9" name="TextBox 17">
            <a:extLst>
              <a:ext uri="{FF2B5EF4-FFF2-40B4-BE49-F238E27FC236}">
                <a16:creationId xmlns:a16="http://schemas.microsoft.com/office/drawing/2014/main" id="{4113A4C0-ACF4-4359-8A52-F77EC6EEA72E}"/>
              </a:ext>
            </a:extLst>
          </p:cNvPr>
          <p:cNvSpPr txBox="1">
            <a:spLocks noChangeArrowheads="1"/>
          </p:cNvSpPr>
          <p:nvPr/>
        </p:nvSpPr>
        <p:spPr bwMode="auto">
          <a:xfrm>
            <a:off x="5177874" y="4102452"/>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0" name="Graphic 13">
            <a:extLst>
              <a:ext uri="{FF2B5EF4-FFF2-40B4-BE49-F238E27FC236}">
                <a16:creationId xmlns:a16="http://schemas.microsoft.com/office/drawing/2014/main" id="{34728FA0-F894-49FE-A1D3-4A6650E53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62302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Icon&#10;&#10;Description automatically generated">
            <a:extLst>
              <a:ext uri="{FF2B5EF4-FFF2-40B4-BE49-F238E27FC236}">
                <a16:creationId xmlns:a16="http://schemas.microsoft.com/office/drawing/2014/main" id="{B5A89998-29A7-4D7E-8975-EFC4F1091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9850" y="4453697"/>
            <a:ext cx="804672" cy="571500"/>
          </a:xfrm>
          <a:prstGeom prst="rect">
            <a:avLst/>
          </a:prstGeom>
        </p:spPr>
      </p:pic>
      <p:sp>
        <p:nvSpPr>
          <p:cNvPr id="14" name="TextBox 13">
            <a:extLst>
              <a:ext uri="{FF2B5EF4-FFF2-40B4-BE49-F238E27FC236}">
                <a16:creationId xmlns:a16="http://schemas.microsoft.com/office/drawing/2014/main" id="{059EF78A-5142-473B-8A92-8318B28915A5}"/>
              </a:ext>
            </a:extLst>
          </p:cNvPr>
          <p:cNvSpPr txBox="1"/>
          <p:nvPr/>
        </p:nvSpPr>
        <p:spPr>
          <a:xfrm>
            <a:off x="6096000" y="3205296"/>
            <a:ext cx="1890541" cy="461665"/>
          </a:xfrm>
          <a:prstGeom prst="rect">
            <a:avLst/>
          </a:prstGeom>
          <a:noFill/>
        </p:spPr>
        <p:txBody>
          <a:bodyPr wrap="square" rtlCol="0">
            <a:spAutoFit/>
          </a:bodyPr>
          <a:lstStyle/>
          <a:p>
            <a:r>
              <a:rPr lang="en-IN" sz="1200" dirty="0"/>
              <a:t>Lambda functions will</a:t>
            </a:r>
            <a:br>
              <a:rPr lang="en-IN" sz="1200" dirty="0"/>
            </a:br>
            <a:r>
              <a:rPr lang="en-IN" sz="1200" dirty="0"/>
              <a:t>run only when triggered</a:t>
            </a:r>
          </a:p>
        </p:txBody>
      </p:sp>
      <p:pic>
        <p:nvPicPr>
          <p:cNvPr id="22" name="Picture 21" descr="Icon&#10;&#10;Description automatically generated">
            <a:extLst>
              <a:ext uri="{FF2B5EF4-FFF2-40B4-BE49-F238E27FC236}">
                <a16:creationId xmlns:a16="http://schemas.microsoft.com/office/drawing/2014/main" id="{B77198F2-0D65-47E7-A1A8-60133366A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0821" y="4444931"/>
            <a:ext cx="553582" cy="546864"/>
          </a:xfrm>
          <a:prstGeom prst="rect">
            <a:avLst/>
          </a:prstGeom>
        </p:spPr>
      </p:pic>
      <p:pic>
        <p:nvPicPr>
          <p:cNvPr id="24" name="Picture 23" descr="Icon&#10;&#10;Description automatically generated with low confidence">
            <a:extLst>
              <a:ext uri="{FF2B5EF4-FFF2-40B4-BE49-F238E27FC236}">
                <a16:creationId xmlns:a16="http://schemas.microsoft.com/office/drawing/2014/main" id="{7A2C9C33-315B-440E-9456-7867E9C80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0216" y="4205059"/>
            <a:ext cx="796276" cy="603826"/>
          </a:xfrm>
          <a:prstGeom prst="rect">
            <a:avLst/>
          </a:prstGeom>
        </p:spPr>
      </p:pic>
      <p:pic>
        <p:nvPicPr>
          <p:cNvPr id="26" name="Picture 25" descr="Icon&#10;&#10;Description automatically generated">
            <a:extLst>
              <a:ext uri="{FF2B5EF4-FFF2-40B4-BE49-F238E27FC236}">
                <a16:creationId xmlns:a16="http://schemas.microsoft.com/office/drawing/2014/main" id="{588A71CC-FE6F-46C9-A64E-B0202D3B55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2078" y="4618325"/>
            <a:ext cx="758992" cy="709429"/>
          </a:xfrm>
          <a:prstGeom prst="rect">
            <a:avLst/>
          </a:prstGeom>
        </p:spPr>
      </p:pic>
      <p:sp>
        <p:nvSpPr>
          <p:cNvPr id="27" name="TextBox 17">
            <a:extLst>
              <a:ext uri="{FF2B5EF4-FFF2-40B4-BE49-F238E27FC236}">
                <a16:creationId xmlns:a16="http://schemas.microsoft.com/office/drawing/2014/main" id="{246BEBC6-24B7-4B02-94CC-5D3C94D17D22}"/>
              </a:ext>
            </a:extLst>
          </p:cNvPr>
          <p:cNvSpPr txBox="1">
            <a:spLocks noChangeArrowheads="1"/>
          </p:cNvSpPr>
          <p:nvPr/>
        </p:nvSpPr>
        <p:spPr bwMode="auto">
          <a:xfrm>
            <a:off x="8858078" y="4787147"/>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Trigger</a:t>
            </a:r>
          </a:p>
        </p:txBody>
      </p:sp>
      <p:cxnSp>
        <p:nvCxnSpPr>
          <p:cNvPr id="29" name="Connector: Curved 28">
            <a:extLst>
              <a:ext uri="{FF2B5EF4-FFF2-40B4-BE49-F238E27FC236}">
                <a16:creationId xmlns:a16="http://schemas.microsoft.com/office/drawing/2014/main" id="{39774F65-2BD4-477D-813C-97D9038B4AEC}"/>
              </a:ext>
            </a:extLst>
          </p:cNvPr>
          <p:cNvCxnSpPr>
            <a:stCxn id="13" idx="3"/>
            <a:endCxn id="10" idx="1"/>
          </p:cNvCxnSpPr>
          <p:nvPr/>
        </p:nvCxnSpPr>
        <p:spPr>
          <a:xfrm flipV="1">
            <a:off x="3584522" y="3851627"/>
            <a:ext cx="2054278" cy="887820"/>
          </a:xfrm>
          <a:prstGeom prst="curvedConnector3">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1" name="Connector: Curved 30">
            <a:extLst>
              <a:ext uri="{FF2B5EF4-FFF2-40B4-BE49-F238E27FC236}">
                <a16:creationId xmlns:a16="http://schemas.microsoft.com/office/drawing/2014/main" id="{CB94272E-1184-457A-8C48-4F312933966F}"/>
              </a:ext>
            </a:extLst>
          </p:cNvPr>
          <p:cNvCxnSpPr>
            <a:stCxn id="22" idx="1"/>
            <a:endCxn id="10" idx="3"/>
          </p:cNvCxnSpPr>
          <p:nvPr/>
        </p:nvCxnSpPr>
        <p:spPr>
          <a:xfrm rot="10800000">
            <a:off x="6096001" y="3851627"/>
            <a:ext cx="2614821" cy="866736"/>
          </a:xfrm>
          <a:prstGeom prst="curvedConnector3">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34" name="Graphic 13">
            <a:extLst>
              <a:ext uri="{FF2B5EF4-FFF2-40B4-BE49-F238E27FC236}">
                <a16:creationId xmlns:a16="http://schemas.microsoft.com/office/drawing/2014/main" id="{65A8577A-3EB3-4FC0-B270-0FA9A5660370}"/>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6175" y="5397613"/>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47">
            <a:extLst>
              <a:ext uri="{FF2B5EF4-FFF2-40B4-BE49-F238E27FC236}">
                <a16:creationId xmlns:a16="http://schemas.microsoft.com/office/drawing/2014/main" id="{56ACC7F6-759B-4BE5-8D02-C314E357BF5A}"/>
              </a:ext>
            </a:extLst>
          </p:cNvPr>
          <p:cNvCxnSpPr>
            <a:stCxn id="9" idx="2"/>
            <a:endCxn id="34" idx="0"/>
          </p:cNvCxnSpPr>
          <p:nvPr/>
        </p:nvCxnSpPr>
        <p:spPr>
          <a:xfrm>
            <a:off x="5858911" y="4364062"/>
            <a:ext cx="8489" cy="103355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9" name="Graphic 13">
            <a:extLst>
              <a:ext uri="{FF2B5EF4-FFF2-40B4-BE49-F238E27FC236}">
                <a16:creationId xmlns:a16="http://schemas.microsoft.com/office/drawing/2014/main" id="{73FF7C8E-6E0F-478A-8833-AA5DFB4217C1}"/>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43725" y="5595692"/>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3">
            <a:extLst>
              <a:ext uri="{FF2B5EF4-FFF2-40B4-BE49-F238E27FC236}">
                <a16:creationId xmlns:a16="http://schemas.microsoft.com/office/drawing/2014/main" id="{6351A875-F4E4-4D01-B93A-592A74D5AD9C}"/>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16977" y="5286204"/>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13">
            <a:extLst>
              <a:ext uri="{FF2B5EF4-FFF2-40B4-BE49-F238E27FC236}">
                <a16:creationId xmlns:a16="http://schemas.microsoft.com/office/drawing/2014/main" id="{80A4B773-438B-484A-BAD5-8C223FF2C2F1}"/>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27904" y="5144979"/>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13">
            <a:extLst>
              <a:ext uri="{FF2B5EF4-FFF2-40B4-BE49-F238E27FC236}">
                <a16:creationId xmlns:a16="http://schemas.microsoft.com/office/drawing/2014/main" id="{D11B033B-995B-46F2-B672-3A3B4D480F3E}"/>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8723" y="5574232"/>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13">
            <a:extLst>
              <a:ext uri="{FF2B5EF4-FFF2-40B4-BE49-F238E27FC236}">
                <a16:creationId xmlns:a16="http://schemas.microsoft.com/office/drawing/2014/main" id="{56127DB1-3149-4487-8298-BCF50E396AA6}"/>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08625" y="5694030"/>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3">
            <a:extLst>
              <a:ext uri="{FF2B5EF4-FFF2-40B4-BE49-F238E27FC236}">
                <a16:creationId xmlns:a16="http://schemas.microsoft.com/office/drawing/2014/main" id="{52EA2372-8044-44EA-A8C1-006FDCBF02E6}"/>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20050" y="5679141"/>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13">
            <a:extLst>
              <a:ext uri="{FF2B5EF4-FFF2-40B4-BE49-F238E27FC236}">
                <a16:creationId xmlns:a16="http://schemas.microsoft.com/office/drawing/2014/main" id="{8504627B-E8DF-404D-B7C9-007EEB2E4E31}"/>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10354" y="5256388"/>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13">
            <a:extLst>
              <a:ext uri="{FF2B5EF4-FFF2-40B4-BE49-F238E27FC236}">
                <a16:creationId xmlns:a16="http://schemas.microsoft.com/office/drawing/2014/main" id="{85002826-F53B-4339-8AAE-D32E3717B358}"/>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76234" y="5069765"/>
            <a:ext cx="282450" cy="2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9DB24C91-298E-4CC3-958E-BA6BF83ACA49}"/>
              </a:ext>
            </a:extLst>
          </p:cNvPr>
          <p:cNvSpPr txBox="1"/>
          <p:nvPr/>
        </p:nvSpPr>
        <p:spPr>
          <a:xfrm>
            <a:off x="4832059" y="6133132"/>
            <a:ext cx="2141115" cy="461665"/>
          </a:xfrm>
          <a:prstGeom prst="rect">
            <a:avLst/>
          </a:prstGeom>
          <a:noFill/>
        </p:spPr>
        <p:txBody>
          <a:bodyPr wrap="square" rtlCol="0">
            <a:spAutoFit/>
          </a:bodyPr>
          <a:lstStyle/>
          <a:p>
            <a:pPr algn="ctr"/>
            <a:r>
              <a:rPr lang="en-IN" sz="1200" dirty="0"/>
              <a:t>AWS Lambda will scale your function to meet demand</a:t>
            </a:r>
          </a:p>
        </p:txBody>
      </p:sp>
      <p:pic>
        <p:nvPicPr>
          <p:cNvPr id="36" name="Picture 35" descr="Logo&#10;&#10;Description automatically generated">
            <a:extLst>
              <a:ext uri="{FF2B5EF4-FFF2-40B4-BE49-F238E27FC236}">
                <a16:creationId xmlns:a16="http://schemas.microsoft.com/office/drawing/2014/main" id="{CD1B269A-E459-4BAD-A21D-ACC0214FEC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1258" y="3429000"/>
            <a:ext cx="644575" cy="300088"/>
          </a:xfrm>
          <a:prstGeom prst="rect">
            <a:avLst/>
          </a:prstGeom>
        </p:spPr>
      </p:pic>
      <p:pic>
        <p:nvPicPr>
          <p:cNvPr id="37" name="Picture 36" descr="Icon&#10;&#10;Description automatically generated">
            <a:extLst>
              <a:ext uri="{FF2B5EF4-FFF2-40B4-BE49-F238E27FC236}">
                <a16:creationId xmlns:a16="http://schemas.microsoft.com/office/drawing/2014/main" id="{F2EB2EAB-3A9F-40DD-8AB4-A455AAF291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016" y="3642237"/>
            <a:ext cx="392241" cy="418779"/>
          </a:xfrm>
          <a:prstGeom prst="rect">
            <a:avLst/>
          </a:prstGeom>
        </p:spPr>
      </p:pic>
      <p:pic>
        <p:nvPicPr>
          <p:cNvPr id="38" name="Picture 37" descr="Logo, company name&#10;&#10;Description automatically generated">
            <a:extLst>
              <a:ext uri="{FF2B5EF4-FFF2-40B4-BE49-F238E27FC236}">
                <a16:creationId xmlns:a16="http://schemas.microsoft.com/office/drawing/2014/main" id="{DA4220D3-1A2C-47E9-A29E-2BAC3A4E29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389" y="3940139"/>
            <a:ext cx="377471" cy="504792"/>
          </a:xfrm>
          <a:prstGeom prst="rect">
            <a:avLst/>
          </a:prstGeom>
        </p:spPr>
      </p:pic>
      <p:pic>
        <p:nvPicPr>
          <p:cNvPr id="39" name="Picture 38" descr="A picture containing text, clipart, vector graphics, businesscard&#10;&#10;Description automatically generated">
            <a:extLst>
              <a:ext uri="{FF2B5EF4-FFF2-40B4-BE49-F238E27FC236}">
                <a16:creationId xmlns:a16="http://schemas.microsoft.com/office/drawing/2014/main" id="{796E7D33-3901-49BE-96AD-15C4AF0EF0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1193" y="4596804"/>
            <a:ext cx="640975" cy="369307"/>
          </a:xfrm>
          <a:prstGeom prst="rect">
            <a:avLst/>
          </a:prstGeom>
        </p:spPr>
      </p:pic>
      <p:pic>
        <p:nvPicPr>
          <p:cNvPr id="40" name="Picture 39" descr="Icon&#10;&#10;Description automatically generated">
            <a:extLst>
              <a:ext uri="{FF2B5EF4-FFF2-40B4-BE49-F238E27FC236}">
                <a16:creationId xmlns:a16="http://schemas.microsoft.com/office/drawing/2014/main" id="{289F8B64-9A65-4E03-B8C8-D23E002E16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8803" y="4888157"/>
            <a:ext cx="434688" cy="461665"/>
          </a:xfrm>
          <a:prstGeom prst="rect">
            <a:avLst/>
          </a:prstGeom>
        </p:spPr>
      </p:pic>
      <p:pic>
        <p:nvPicPr>
          <p:cNvPr id="41" name="Picture 40" descr="Icon&#10;&#10;Description automatically generated">
            <a:extLst>
              <a:ext uri="{FF2B5EF4-FFF2-40B4-BE49-F238E27FC236}">
                <a16:creationId xmlns:a16="http://schemas.microsoft.com/office/drawing/2014/main" id="{78728C98-B89A-4C27-9356-252AE537951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55634" y="3820924"/>
            <a:ext cx="758992" cy="641529"/>
          </a:xfrm>
          <a:prstGeom prst="rect">
            <a:avLst/>
          </a:prstGeom>
        </p:spPr>
      </p:pic>
    </p:spTree>
    <p:extLst>
      <p:ext uri="{BB962C8B-B14F-4D97-AF65-F5344CB8AC3E}">
        <p14:creationId xmlns:p14="http://schemas.microsoft.com/office/powerpoint/2010/main" val="38769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4250" fill="hold"/>
                                        <p:tgtEl>
                                          <p:spTgt spid="34"/>
                                        </p:tgtEl>
                                        <p:attrNameLst>
                                          <p:attrName>r</p:attrName>
                                        </p:attrNameLst>
                                      </p:cBhvr>
                                    </p:animRot>
                                  </p:childTnLst>
                                </p:cTn>
                              </p:par>
                              <p:par>
                                <p:cTn id="7" presetID="8" presetClass="emph" presetSubtype="0" fill="hold" nodeType="withEffect">
                                  <p:stCondLst>
                                    <p:cond delay="0"/>
                                  </p:stCondLst>
                                  <p:childTnLst>
                                    <p:animRot by="21600000">
                                      <p:cBhvr>
                                        <p:cTn id="8" dur="4250" fill="hold"/>
                                        <p:tgtEl>
                                          <p:spTgt spid="19"/>
                                        </p:tgtEl>
                                        <p:attrNameLst>
                                          <p:attrName>r</p:attrName>
                                        </p:attrNameLst>
                                      </p:cBhvr>
                                    </p:animRot>
                                  </p:childTnLst>
                                </p:cTn>
                              </p:par>
                              <p:par>
                                <p:cTn id="9" presetID="8" presetClass="emph" presetSubtype="0" fill="hold" nodeType="withEffect">
                                  <p:stCondLst>
                                    <p:cond delay="0"/>
                                  </p:stCondLst>
                                  <p:childTnLst>
                                    <p:animRot by="21600000">
                                      <p:cBhvr>
                                        <p:cTn id="10" dur="4250" fill="hold"/>
                                        <p:tgtEl>
                                          <p:spTgt spid="20"/>
                                        </p:tgtEl>
                                        <p:attrNameLst>
                                          <p:attrName>r</p:attrName>
                                        </p:attrNameLst>
                                      </p:cBhvr>
                                    </p:animRot>
                                  </p:childTnLst>
                                </p:cTn>
                              </p:par>
                              <p:par>
                                <p:cTn id="11" presetID="8" presetClass="emph" presetSubtype="0" fill="hold" nodeType="withEffect">
                                  <p:stCondLst>
                                    <p:cond delay="0"/>
                                  </p:stCondLst>
                                  <p:childTnLst>
                                    <p:animRot by="21600000">
                                      <p:cBhvr>
                                        <p:cTn id="12" dur="4250" fill="hold"/>
                                        <p:tgtEl>
                                          <p:spTgt spid="21"/>
                                        </p:tgtEl>
                                        <p:attrNameLst>
                                          <p:attrName>r</p:attrName>
                                        </p:attrNameLst>
                                      </p:cBhvr>
                                    </p:animRot>
                                  </p:childTnLst>
                                </p:cTn>
                              </p:par>
                              <p:par>
                                <p:cTn id="13" presetID="8" presetClass="emph" presetSubtype="0" fill="hold" nodeType="withEffect">
                                  <p:stCondLst>
                                    <p:cond delay="0"/>
                                  </p:stCondLst>
                                  <p:childTnLst>
                                    <p:animRot by="21600000">
                                      <p:cBhvr>
                                        <p:cTn id="14" dur="4250" fill="hold"/>
                                        <p:tgtEl>
                                          <p:spTgt spid="23"/>
                                        </p:tgtEl>
                                        <p:attrNameLst>
                                          <p:attrName>r</p:attrName>
                                        </p:attrNameLst>
                                      </p:cBhvr>
                                    </p:animRot>
                                  </p:childTnLst>
                                </p:cTn>
                              </p:par>
                              <p:par>
                                <p:cTn id="15" presetID="8" presetClass="emph" presetSubtype="0" fill="hold" nodeType="withEffect">
                                  <p:stCondLst>
                                    <p:cond delay="0"/>
                                  </p:stCondLst>
                                  <p:childTnLst>
                                    <p:animRot by="21600000">
                                      <p:cBhvr>
                                        <p:cTn id="16" dur="4250" fill="hold"/>
                                        <p:tgtEl>
                                          <p:spTgt spid="25"/>
                                        </p:tgtEl>
                                        <p:attrNameLst>
                                          <p:attrName>r</p:attrName>
                                        </p:attrNameLst>
                                      </p:cBhvr>
                                    </p:animRot>
                                  </p:childTnLst>
                                </p:cTn>
                              </p:par>
                              <p:par>
                                <p:cTn id="17" presetID="8" presetClass="emph" presetSubtype="0" fill="hold" nodeType="withEffect">
                                  <p:stCondLst>
                                    <p:cond delay="0"/>
                                  </p:stCondLst>
                                  <p:childTnLst>
                                    <p:animRot by="21600000">
                                      <p:cBhvr>
                                        <p:cTn id="18" dur="4250" fill="hold"/>
                                        <p:tgtEl>
                                          <p:spTgt spid="28"/>
                                        </p:tgtEl>
                                        <p:attrNameLst>
                                          <p:attrName>r</p:attrName>
                                        </p:attrNameLst>
                                      </p:cBhvr>
                                    </p:animRot>
                                  </p:childTnLst>
                                </p:cTn>
                              </p:par>
                              <p:par>
                                <p:cTn id="19" presetID="8" presetClass="emph" presetSubtype="0" fill="hold" nodeType="withEffect">
                                  <p:stCondLst>
                                    <p:cond delay="0"/>
                                  </p:stCondLst>
                                  <p:childTnLst>
                                    <p:animRot by="21600000">
                                      <p:cBhvr>
                                        <p:cTn id="20" dur="4250" fill="hold"/>
                                        <p:tgtEl>
                                          <p:spTgt spid="30"/>
                                        </p:tgtEl>
                                        <p:attrNameLst>
                                          <p:attrName>r</p:attrName>
                                        </p:attrNameLst>
                                      </p:cBhvr>
                                    </p:animRot>
                                  </p:childTnLst>
                                </p:cTn>
                              </p:par>
                              <p:par>
                                <p:cTn id="21" presetID="8" presetClass="emph" presetSubtype="0" fill="hold" nodeType="withEffect">
                                  <p:stCondLst>
                                    <p:cond delay="0"/>
                                  </p:stCondLst>
                                  <p:childTnLst>
                                    <p:animRot by="21600000">
                                      <p:cBhvr>
                                        <p:cTn id="22" dur="425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Who </a:t>
            </a:r>
            <a:r>
              <a:rPr lang="en-IN"/>
              <a:t>manages what?</a:t>
            </a:r>
            <a:endParaRPr lang="en-IN" dirty="0"/>
          </a:p>
        </p:txBody>
      </p:sp>
      <p:sp>
        <p:nvSpPr>
          <p:cNvPr id="4" name="Content Placeholder 3">
            <a:extLst>
              <a:ext uri="{FF2B5EF4-FFF2-40B4-BE49-F238E27FC236}">
                <a16:creationId xmlns:a16="http://schemas.microsoft.com/office/drawing/2014/main" id="{21676437-51A8-40AC-80ED-5AA35126BEFC}"/>
              </a:ext>
            </a:extLst>
          </p:cNvPr>
          <p:cNvSpPr>
            <a:spLocks noGrp="1"/>
          </p:cNvSpPr>
          <p:nvPr>
            <p:ph idx="1"/>
          </p:nvPr>
        </p:nvSpPr>
        <p:spPr/>
        <p:txBody>
          <a:bodyPr>
            <a:normAutofit/>
          </a:bodyPr>
          <a:lstStyle/>
          <a:p>
            <a:pPr marL="0" indent="0">
              <a:buNone/>
            </a:pPr>
            <a:r>
              <a:rPr lang="en-US" sz="2000" b="1" i="0" dirty="0">
                <a:solidFill>
                  <a:srgbClr val="333333"/>
                </a:solidFill>
                <a:effectLst/>
                <a:latin typeface="AmazonEmber"/>
              </a:rPr>
              <a:t>AWS’s responsibility</a:t>
            </a:r>
          </a:p>
          <a:p>
            <a:r>
              <a:rPr lang="en-US" sz="2000" b="0" i="0" dirty="0">
                <a:solidFill>
                  <a:srgbClr val="333333"/>
                </a:solidFill>
                <a:effectLst/>
                <a:latin typeface="AmazonEmber"/>
              </a:rPr>
              <a:t>AWS automatically manages the underlying compute resources for you and maintains a </a:t>
            </a:r>
            <a:r>
              <a:rPr lang="en-IN" sz="2000" b="0" i="0" dirty="0">
                <a:solidFill>
                  <a:srgbClr val="333333"/>
                </a:solidFill>
                <a:effectLst/>
                <a:latin typeface="AmazonEmber"/>
              </a:rPr>
              <a:t>fault-tolerant infrastructure</a:t>
            </a:r>
            <a:endParaRPr lang="en-US" sz="2000" b="0" i="0" dirty="0">
              <a:solidFill>
                <a:srgbClr val="333333"/>
              </a:solidFill>
              <a:effectLst/>
              <a:latin typeface="AmazonEmber"/>
            </a:endParaRPr>
          </a:p>
          <a:p>
            <a:r>
              <a:rPr lang="en-US" sz="2000" dirty="0">
                <a:solidFill>
                  <a:srgbClr val="333333"/>
                </a:solidFill>
                <a:latin typeface="AmazonEmber"/>
              </a:rPr>
              <a:t>AWS will scale the necessary compute resources to support the rate of incoming requests without any manual intervention</a:t>
            </a:r>
          </a:p>
          <a:p>
            <a:r>
              <a:rPr lang="en-US" sz="2000" dirty="0">
                <a:solidFill>
                  <a:srgbClr val="333333"/>
                </a:solidFill>
                <a:latin typeface="AmazonEmber"/>
              </a:rPr>
              <a:t>AWS will offer high availability for </a:t>
            </a:r>
            <a:r>
              <a:rPr lang="en-US" sz="2000" b="0" i="0" dirty="0">
                <a:solidFill>
                  <a:srgbClr val="333333"/>
                </a:solidFill>
                <a:effectLst/>
                <a:latin typeface="AmazonEmber"/>
              </a:rPr>
              <a:t>both the service itself and the functions it operates, running across multiple AZs in each AWS Region</a:t>
            </a:r>
          </a:p>
          <a:p>
            <a:pPr marL="0" indent="0">
              <a:buNone/>
            </a:pPr>
            <a:r>
              <a:rPr lang="en-US" sz="2000" b="1" dirty="0">
                <a:solidFill>
                  <a:srgbClr val="333333"/>
                </a:solidFill>
                <a:latin typeface="AmazonEmber"/>
              </a:rPr>
              <a:t>Customer’s responsibility</a:t>
            </a:r>
          </a:p>
          <a:p>
            <a:r>
              <a:rPr lang="en-US" sz="2000" dirty="0">
                <a:solidFill>
                  <a:srgbClr val="333333"/>
                </a:solidFill>
                <a:latin typeface="AmazonEmber"/>
              </a:rPr>
              <a:t>You are still responsible for your code to run securely and effectively. </a:t>
            </a:r>
          </a:p>
          <a:p>
            <a:r>
              <a:rPr lang="en-US" sz="2000" b="0" i="0" dirty="0">
                <a:solidFill>
                  <a:srgbClr val="333333"/>
                </a:solidFill>
                <a:effectLst/>
                <a:latin typeface="AmazonEmber"/>
              </a:rPr>
              <a:t>You can configure necessary IAM roles to allow your function to interact with other AWS services</a:t>
            </a:r>
          </a:p>
          <a:p>
            <a:endParaRPr lang="en-US" sz="2000" b="0" i="0" dirty="0">
              <a:solidFill>
                <a:srgbClr val="333333"/>
              </a:solidFill>
              <a:effectLst/>
              <a:latin typeface="AmazonEmber"/>
            </a:endParaRPr>
          </a:p>
          <a:p>
            <a:pPr marL="0" indent="0">
              <a:buNone/>
            </a:pPr>
            <a:endParaRPr lang="en-US" sz="2000" b="0" i="0" dirty="0">
              <a:solidFill>
                <a:srgbClr val="333333"/>
              </a:solidFill>
              <a:effectLst/>
              <a:latin typeface="AmazonEmber"/>
            </a:endParaRPr>
          </a:p>
        </p:txBody>
      </p:sp>
    </p:spTree>
    <p:extLst>
      <p:ext uri="{BB962C8B-B14F-4D97-AF65-F5344CB8AC3E}">
        <p14:creationId xmlns:p14="http://schemas.microsoft.com/office/powerpoint/2010/main" val="83571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Lambda Use Case</a:t>
            </a:r>
          </a:p>
        </p:txBody>
      </p:sp>
      <p:pic>
        <p:nvPicPr>
          <p:cNvPr id="4" name="Picture 3" descr="Icon&#10;&#10;Description automatically generated">
            <a:extLst>
              <a:ext uri="{FF2B5EF4-FFF2-40B4-BE49-F238E27FC236}">
                <a16:creationId xmlns:a16="http://schemas.microsoft.com/office/drawing/2014/main" id="{23D2677D-603E-4F74-8353-05677D7A2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05" y="3130075"/>
            <a:ext cx="1434164" cy="1213523"/>
          </a:xfrm>
          <a:prstGeom prst="rect">
            <a:avLst/>
          </a:prstGeom>
        </p:spPr>
      </p:pic>
      <p:sp>
        <p:nvSpPr>
          <p:cNvPr id="7" name="TextBox 6">
            <a:extLst>
              <a:ext uri="{FF2B5EF4-FFF2-40B4-BE49-F238E27FC236}">
                <a16:creationId xmlns:a16="http://schemas.microsoft.com/office/drawing/2014/main" id="{E32A4088-E482-4B1B-A86F-71BD647E9148}"/>
              </a:ext>
            </a:extLst>
          </p:cNvPr>
          <p:cNvSpPr txBox="1"/>
          <p:nvPr/>
        </p:nvSpPr>
        <p:spPr>
          <a:xfrm>
            <a:off x="1110869" y="1843885"/>
            <a:ext cx="10255135" cy="646331"/>
          </a:xfrm>
          <a:prstGeom prst="rect">
            <a:avLst/>
          </a:prstGeom>
          <a:noFill/>
        </p:spPr>
        <p:txBody>
          <a:bodyPr wrap="square">
            <a:spAutoFit/>
          </a:bodyPr>
          <a:lstStyle/>
          <a:p>
            <a:r>
              <a:rPr lang="en-US" b="0" i="0" dirty="0">
                <a:solidFill>
                  <a:srgbClr val="333333"/>
                </a:solidFill>
                <a:effectLst/>
                <a:latin typeface="AmazonEmber"/>
              </a:rPr>
              <a:t>Use Amazon Simple Storage Service (Amazon S3) to trigger AWS Lambda data processing in real time after an upload.</a:t>
            </a:r>
            <a:endParaRPr lang="en-IN" dirty="0"/>
          </a:p>
        </p:txBody>
      </p:sp>
      <p:sp>
        <p:nvSpPr>
          <p:cNvPr id="8" name="TextBox 7">
            <a:extLst>
              <a:ext uri="{FF2B5EF4-FFF2-40B4-BE49-F238E27FC236}">
                <a16:creationId xmlns:a16="http://schemas.microsoft.com/office/drawing/2014/main" id="{F0D81153-B1B2-4138-A26E-EDF4183BDDF3}"/>
              </a:ext>
            </a:extLst>
          </p:cNvPr>
          <p:cNvSpPr txBox="1"/>
          <p:nvPr/>
        </p:nvSpPr>
        <p:spPr>
          <a:xfrm>
            <a:off x="458521" y="4273354"/>
            <a:ext cx="1077731" cy="307777"/>
          </a:xfrm>
          <a:prstGeom prst="rect">
            <a:avLst/>
          </a:prstGeom>
          <a:noFill/>
        </p:spPr>
        <p:txBody>
          <a:bodyPr wrap="none" rtlCol="0">
            <a:spAutoFit/>
          </a:bodyPr>
          <a:lstStyle/>
          <a:p>
            <a:r>
              <a:rPr lang="en-IN" sz="1400" dirty="0"/>
              <a:t>Image taken</a:t>
            </a:r>
          </a:p>
        </p:txBody>
      </p:sp>
      <p:pic>
        <p:nvPicPr>
          <p:cNvPr id="9" name="Graphic 31">
            <a:extLst>
              <a:ext uri="{FF2B5EF4-FFF2-40B4-BE49-F238E27FC236}">
                <a16:creationId xmlns:a16="http://schemas.microsoft.com/office/drawing/2014/main" id="{E7D050D9-1C44-4848-9CA0-70F93831CC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362" y="3265173"/>
            <a:ext cx="1078425" cy="10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FAE6171D-E2E4-48DF-911D-DE13FCAF9AA1}"/>
              </a:ext>
            </a:extLst>
          </p:cNvPr>
          <p:cNvSpPr txBox="1"/>
          <p:nvPr/>
        </p:nvSpPr>
        <p:spPr>
          <a:xfrm>
            <a:off x="3097019" y="4273354"/>
            <a:ext cx="1711109" cy="523220"/>
          </a:xfrm>
          <a:prstGeom prst="rect">
            <a:avLst/>
          </a:prstGeom>
          <a:noFill/>
        </p:spPr>
        <p:txBody>
          <a:bodyPr wrap="none" rtlCol="0">
            <a:spAutoFit/>
          </a:bodyPr>
          <a:lstStyle/>
          <a:p>
            <a:pPr algn="ctr"/>
            <a:r>
              <a:rPr lang="en-IN" sz="1400" dirty="0"/>
              <a:t>Image uploaded</a:t>
            </a:r>
            <a:br>
              <a:rPr lang="en-IN" sz="1400" dirty="0"/>
            </a:br>
            <a:r>
              <a:rPr lang="en-IN" sz="1400" dirty="0"/>
              <a:t>to Amazon S3 bucket</a:t>
            </a:r>
          </a:p>
        </p:txBody>
      </p:sp>
      <p:cxnSp>
        <p:nvCxnSpPr>
          <p:cNvPr id="12" name="Straight Arrow Connector 11">
            <a:extLst>
              <a:ext uri="{FF2B5EF4-FFF2-40B4-BE49-F238E27FC236}">
                <a16:creationId xmlns:a16="http://schemas.microsoft.com/office/drawing/2014/main" id="{159726BD-E031-4D7E-83AD-6D84529DD05F}"/>
              </a:ext>
            </a:extLst>
          </p:cNvPr>
          <p:cNvCxnSpPr/>
          <p:nvPr/>
        </p:nvCxnSpPr>
        <p:spPr>
          <a:xfrm>
            <a:off x="1926700" y="3879072"/>
            <a:ext cx="1426128"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pic>
        <p:nvPicPr>
          <p:cNvPr id="13" name="Graphic 10">
            <a:extLst>
              <a:ext uri="{FF2B5EF4-FFF2-40B4-BE49-F238E27FC236}">
                <a16:creationId xmlns:a16="http://schemas.microsoft.com/office/drawing/2014/main" id="{E78229DD-0FC7-46D5-86AC-1C21EFF01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895" y="3387690"/>
            <a:ext cx="885664"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FE343B3E-2925-4AFF-9CB4-6F2398934620}"/>
              </a:ext>
            </a:extLst>
          </p:cNvPr>
          <p:cNvSpPr txBox="1"/>
          <p:nvPr/>
        </p:nvSpPr>
        <p:spPr>
          <a:xfrm>
            <a:off x="6071655" y="4230533"/>
            <a:ext cx="1480149" cy="523220"/>
          </a:xfrm>
          <a:prstGeom prst="rect">
            <a:avLst/>
          </a:prstGeom>
          <a:noFill/>
        </p:spPr>
        <p:txBody>
          <a:bodyPr wrap="none" rtlCol="0">
            <a:spAutoFit/>
          </a:bodyPr>
          <a:lstStyle/>
          <a:p>
            <a:pPr algn="ctr"/>
            <a:r>
              <a:rPr lang="en-IN" sz="1400" dirty="0"/>
              <a:t>Lambda runs</a:t>
            </a:r>
            <a:br>
              <a:rPr lang="en-IN" sz="1400" dirty="0"/>
            </a:br>
            <a:r>
              <a:rPr lang="en-IN" sz="1400" dirty="0"/>
              <a:t>image resize code</a:t>
            </a:r>
          </a:p>
        </p:txBody>
      </p:sp>
      <p:cxnSp>
        <p:nvCxnSpPr>
          <p:cNvPr id="16" name="Straight Arrow Connector 15">
            <a:extLst>
              <a:ext uri="{FF2B5EF4-FFF2-40B4-BE49-F238E27FC236}">
                <a16:creationId xmlns:a16="http://schemas.microsoft.com/office/drawing/2014/main" id="{9CDDD045-0E0F-4169-A129-D9F489E63C01}"/>
              </a:ext>
            </a:extLst>
          </p:cNvPr>
          <p:cNvCxnSpPr/>
          <p:nvPr/>
        </p:nvCxnSpPr>
        <p:spPr>
          <a:xfrm>
            <a:off x="4645527" y="3879072"/>
            <a:ext cx="1426128"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8" name="TextBox 17">
            <a:extLst>
              <a:ext uri="{FF2B5EF4-FFF2-40B4-BE49-F238E27FC236}">
                <a16:creationId xmlns:a16="http://schemas.microsoft.com/office/drawing/2014/main" id="{D342D248-3CCA-4F7F-B697-470366DDE880}"/>
              </a:ext>
            </a:extLst>
          </p:cNvPr>
          <p:cNvSpPr txBox="1"/>
          <p:nvPr/>
        </p:nvSpPr>
        <p:spPr>
          <a:xfrm>
            <a:off x="4587380" y="3417642"/>
            <a:ext cx="1542421" cy="430887"/>
          </a:xfrm>
          <a:prstGeom prst="rect">
            <a:avLst/>
          </a:prstGeom>
          <a:noFill/>
        </p:spPr>
        <p:txBody>
          <a:bodyPr wrap="square" rtlCol="0">
            <a:spAutoFit/>
          </a:bodyPr>
          <a:lstStyle/>
          <a:p>
            <a:pPr algn="ctr"/>
            <a:r>
              <a:rPr lang="en-IN" sz="1100" dirty="0"/>
              <a:t>Upload event triggers Lamba function</a:t>
            </a:r>
          </a:p>
        </p:txBody>
      </p:sp>
      <p:pic>
        <p:nvPicPr>
          <p:cNvPr id="20" name="Picture 19" descr="Shape, rectangle&#10;&#10;Description automatically generated">
            <a:extLst>
              <a:ext uri="{FF2B5EF4-FFF2-40B4-BE49-F238E27FC236}">
                <a16:creationId xmlns:a16="http://schemas.microsoft.com/office/drawing/2014/main" id="{31060773-1E94-41B3-93BF-658C1B2E2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7932" y="2908004"/>
            <a:ext cx="2706448" cy="1435594"/>
          </a:xfrm>
          <a:prstGeom prst="rect">
            <a:avLst/>
          </a:prstGeom>
        </p:spPr>
      </p:pic>
      <p:pic>
        <p:nvPicPr>
          <p:cNvPr id="22" name="Picture 21" descr="Icon&#10;&#10;Description automatically generated">
            <a:extLst>
              <a:ext uri="{FF2B5EF4-FFF2-40B4-BE49-F238E27FC236}">
                <a16:creationId xmlns:a16="http://schemas.microsoft.com/office/drawing/2014/main" id="{D25E7C53-4FCC-459D-866A-12E8F499DA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1667" y="3723842"/>
            <a:ext cx="245347" cy="213359"/>
          </a:xfrm>
          <a:prstGeom prst="rect">
            <a:avLst/>
          </a:prstGeom>
        </p:spPr>
      </p:pic>
      <p:cxnSp>
        <p:nvCxnSpPr>
          <p:cNvPr id="23" name="Straight Arrow Connector 22">
            <a:extLst>
              <a:ext uri="{FF2B5EF4-FFF2-40B4-BE49-F238E27FC236}">
                <a16:creationId xmlns:a16="http://schemas.microsoft.com/office/drawing/2014/main" id="{41FF910E-EA60-40B9-88F4-240388C93C53}"/>
              </a:ext>
            </a:extLst>
          </p:cNvPr>
          <p:cNvCxnSpPr/>
          <p:nvPr/>
        </p:nvCxnSpPr>
        <p:spPr>
          <a:xfrm>
            <a:off x="7551804" y="3866070"/>
            <a:ext cx="1426128"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pic>
        <p:nvPicPr>
          <p:cNvPr id="25" name="Picture 24" descr="Icon&#10;&#10;Description automatically generated">
            <a:extLst>
              <a:ext uri="{FF2B5EF4-FFF2-40B4-BE49-F238E27FC236}">
                <a16:creationId xmlns:a16="http://schemas.microsoft.com/office/drawing/2014/main" id="{19034B80-D2DE-41AA-B8E7-BED32FF6D5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9688" y="3588200"/>
            <a:ext cx="401325" cy="349001"/>
          </a:xfrm>
          <a:prstGeom prst="rect">
            <a:avLst/>
          </a:prstGeom>
        </p:spPr>
      </p:pic>
      <p:pic>
        <p:nvPicPr>
          <p:cNvPr id="26" name="Picture 25" descr="Icon&#10;&#10;Description automatically generated">
            <a:extLst>
              <a:ext uri="{FF2B5EF4-FFF2-40B4-BE49-F238E27FC236}">
                <a16:creationId xmlns:a16="http://schemas.microsoft.com/office/drawing/2014/main" id="{F47B4430-7952-464D-BAF3-59A04E44C5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34768" y="3475226"/>
            <a:ext cx="531237" cy="461975"/>
          </a:xfrm>
          <a:prstGeom prst="rect">
            <a:avLst/>
          </a:prstGeom>
        </p:spPr>
      </p:pic>
      <p:sp>
        <p:nvSpPr>
          <p:cNvPr id="27" name="TextBox 26">
            <a:extLst>
              <a:ext uri="{FF2B5EF4-FFF2-40B4-BE49-F238E27FC236}">
                <a16:creationId xmlns:a16="http://schemas.microsoft.com/office/drawing/2014/main" id="{369445EC-BF25-42E0-9FA3-90ED14578511}"/>
              </a:ext>
            </a:extLst>
          </p:cNvPr>
          <p:cNvSpPr txBox="1"/>
          <p:nvPr/>
        </p:nvSpPr>
        <p:spPr>
          <a:xfrm>
            <a:off x="9131667" y="4218083"/>
            <a:ext cx="2574743" cy="523220"/>
          </a:xfrm>
          <a:prstGeom prst="rect">
            <a:avLst/>
          </a:prstGeom>
          <a:noFill/>
        </p:spPr>
        <p:txBody>
          <a:bodyPr wrap="none" rtlCol="0">
            <a:spAutoFit/>
          </a:bodyPr>
          <a:lstStyle/>
          <a:p>
            <a:pPr algn="ctr"/>
            <a:r>
              <a:rPr lang="en-IN" sz="1400" dirty="0"/>
              <a:t>Image resized into mobile, tablet</a:t>
            </a:r>
            <a:br>
              <a:rPr lang="en-IN" sz="1400" dirty="0"/>
            </a:br>
            <a:r>
              <a:rPr lang="en-IN" sz="1400" dirty="0"/>
              <a:t>and web sizes</a:t>
            </a:r>
          </a:p>
        </p:txBody>
      </p:sp>
    </p:spTree>
    <p:extLst>
      <p:ext uri="{BB962C8B-B14F-4D97-AF65-F5344CB8AC3E}">
        <p14:creationId xmlns:p14="http://schemas.microsoft.com/office/powerpoint/2010/main" val="419760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5" grpId="0"/>
      <p:bldP spid="18"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6451B79-98CF-4356-A0E5-3FE759844A8F}"/>
              </a:ext>
            </a:extLst>
          </p:cNvPr>
          <p:cNvSpPr>
            <a:spLocks noGrp="1"/>
          </p:cNvSpPr>
          <p:nvPr>
            <p:ph type="title"/>
          </p:nvPr>
        </p:nvSpPr>
        <p:spPr>
          <a:xfrm>
            <a:off x="838200" y="585216"/>
            <a:ext cx="10515600" cy="1325563"/>
          </a:xfrm>
        </p:spPr>
        <p:txBody>
          <a:bodyPr>
            <a:normAutofit/>
          </a:bodyPr>
          <a:lstStyle/>
          <a:p>
            <a:r>
              <a:rPr lang="en-IN" dirty="0"/>
              <a:t>Lambda Limitations</a:t>
            </a:r>
          </a:p>
        </p:txBody>
      </p:sp>
      <p:pic>
        <p:nvPicPr>
          <p:cNvPr id="4" name="Picture 3">
            <a:extLst>
              <a:ext uri="{FF2B5EF4-FFF2-40B4-BE49-F238E27FC236}">
                <a16:creationId xmlns:a16="http://schemas.microsoft.com/office/drawing/2014/main" id="{5109F2E6-08A7-4CAF-96CB-9F2AAD5641A4}"/>
              </a:ext>
            </a:extLst>
          </p:cNvPr>
          <p:cNvPicPr>
            <a:picLocks noChangeAspect="1"/>
          </p:cNvPicPr>
          <p:nvPr/>
        </p:nvPicPr>
        <p:blipFill rotWithShape="1">
          <a:blip r:embed="rId3"/>
          <a:srcRect r="329" b="1"/>
          <a:stretch/>
        </p:blipFill>
        <p:spPr>
          <a:xfrm>
            <a:off x="841248" y="2516777"/>
            <a:ext cx="6236208" cy="3660185"/>
          </a:xfrm>
          <a:prstGeom prst="rect">
            <a:avLst/>
          </a:prstGeom>
        </p:spPr>
      </p:pic>
      <p:sp>
        <p:nvSpPr>
          <p:cNvPr id="2" name="Content Placeholder 1">
            <a:extLst>
              <a:ext uri="{FF2B5EF4-FFF2-40B4-BE49-F238E27FC236}">
                <a16:creationId xmlns:a16="http://schemas.microsoft.com/office/drawing/2014/main" id="{589E01FF-A122-45B1-A885-804EE7C8C742}"/>
              </a:ext>
            </a:extLst>
          </p:cNvPr>
          <p:cNvSpPr>
            <a:spLocks noGrp="1"/>
          </p:cNvSpPr>
          <p:nvPr>
            <p:ph idx="1"/>
          </p:nvPr>
        </p:nvSpPr>
        <p:spPr>
          <a:xfrm>
            <a:off x="7546848" y="2516778"/>
            <a:ext cx="3803904" cy="731248"/>
          </a:xfrm>
        </p:spPr>
        <p:txBody>
          <a:bodyPr anchor="ctr">
            <a:normAutofit/>
          </a:bodyPr>
          <a:lstStyle/>
          <a:p>
            <a:pPr marL="0" indent="0">
              <a:buNone/>
            </a:pPr>
            <a:r>
              <a:rPr lang="en-IN" sz="2200" dirty="0"/>
              <a:t>Not all use cases are ideal for Lambda </a:t>
            </a:r>
          </a:p>
        </p:txBody>
      </p:sp>
      <p:cxnSp>
        <p:nvCxnSpPr>
          <p:cNvPr id="8" name="Straight Connector 7">
            <a:extLst>
              <a:ext uri="{FF2B5EF4-FFF2-40B4-BE49-F238E27FC236}">
                <a16:creationId xmlns:a16="http://schemas.microsoft.com/office/drawing/2014/main" id="{B925DDBB-E994-4A46-AB51-17B6B08D528A}"/>
              </a:ext>
            </a:extLst>
          </p:cNvPr>
          <p:cNvCxnSpPr/>
          <p:nvPr/>
        </p:nvCxnSpPr>
        <p:spPr>
          <a:xfrm>
            <a:off x="3154261" y="3248026"/>
            <a:ext cx="120801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F25BC50-47B3-4CC1-9437-D087B1A5410E}"/>
              </a:ext>
            </a:extLst>
          </p:cNvPr>
          <p:cNvCxnSpPr>
            <a:cxnSpLocks/>
          </p:cNvCxnSpPr>
          <p:nvPr/>
        </p:nvCxnSpPr>
        <p:spPr>
          <a:xfrm>
            <a:off x="3154261" y="5715788"/>
            <a:ext cx="4026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93F1C6-74E2-4C98-B70E-B62010BF92CE}"/>
              </a:ext>
            </a:extLst>
          </p:cNvPr>
          <p:cNvCxnSpPr>
            <a:cxnSpLocks/>
          </p:cNvCxnSpPr>
          <p:nvPr/>
        </p:nvCxnSpPr>
        <p:spPr>
          <a:xfrm>
            <a:off x="3138881" y="6128246"/>
            <a:ext cx="4026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C88D675-0629-41CE-89EF-BD0EE75E9618}"/>
              </a:ext>
            </a:extLst>
          </p:cNvPr>
          <p:cNvSpPr txBox="1"/>
          <p:nvPr/>
        </p:nvSpPr>
        <p:spPr>
          <a:xfrm>
            <a:off x="7667538" y="3523376"/>
            <a:ext cx="3968202" cy="1477328"/>
          </a:xfrm>
          <a:prstGeom prst="rect">
            <a:avLst/>
          </a:prstGeom>
          <a:noFill/>
        </p:spPr>
        <p:txBody>
          <a:bodyPr wrap="none" rtlCol="0">
            <a:spAutoFit/>
          </a:bodyPr>
          <a:lstStyle/>
          <a:p>
            <a:r>
              <a:rPr lang="en-IN" dirty="0"/>
              <a:t>Not ideal for:</a:t>
            </a:r>
          </a:p>
          <a:p>
            <a:pPr marL="285750" indent="-285750">
              <a:buFont typeface="Arial" panose="020B0604020202020204" pitchFamily="34" charset="0"/>
              <a:buChar char="•"/>
            </a:pPr>
            <a:r>
              <a:rPr lang="en-IN" dirty="0"/>
              <a:t>Long running batch jobs</a:t>
            </a:r>
          </a:p>
          <a:p>
            <a:pPr marL="285750" indent="-285750">
              <a:buFont typeface="Arial" panose="020B0604020202020204" pitchFamily="34" charset="0"/>
              <a:buChar char="•"/>
            </a:pPr>
            <a:r>
              <a:rPr lang="en-IN" dirty="0"/>
              <a:t>Deep learning processing</a:t>
            </a:r>
          </a:p>
          <a:p>
            <a:pPr marL="285750" indent="-285750">
              <a:buFont typeface="Arial" panose="020B0604020202020204" pitchFamily="34" charset="0"/>
              <a:buChar char="•"/>
            </a:pPr>
            <a:r>
              <a:rPr lang="en-IN" dirty="0"/>
              <a:t>Not ideal for hosting content delivery</a:t>
            </a:r>
            <a:br>
              <a:rPr lang="en-IN" dirty="0"/>
            </a:br>
            <a:r>
              <a:rPr lang="en-IN" dirty="0"/>
              <a:t>systems like WordPress or Drupal</a:t>
            </a:r>
          </a:p>
        </p:txBody>
      </p:sp>
      <p:sp>
        <p:nvSpPr>
          <p:cNvPr id="15" name="Rectangle 14">
            <a:extLst>
              <a:ext uri="{FF2B5EF4-FFF2-40B4-BE49-F238E27FC236}">
                <a16:creationId xmlns:a16="http://schemas.microsoft.com/office/drawing/2014/main" id="{9B246615-DFEA-4AA6-85DE-49B45ECF5C4D}"/>
              </a:ext>
            </a:extLst>
          </p:cNvPr>
          <p:cNvSpPr/>
          <p:nvPr/>
        </p:nvSpPr>
        <p:spPr>
          <a:xfrm>
            <a:off x="7667538" y="5599625"/>
            <a:ext cx="3683214" cy="6594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Ideal for quick processing and handling backend requests</a:t>
            </a:r>
          </a:p>
        </p:txBody>
      </p:sp>
      <p:sp>
        <p:nvSpPr>
          <p:cNvPr id="17" name="TextBox 16">
            <a:extLst>
              <a:ext uri="{FF2B5EF4-FFF2-40B4-BE49-F238E27FC236}">
                <a16:creationId xmlns:a16="http://schemas.microsoft.com/office/drawing/2014/main" id="{A63B0F6F-8A50-4B93-B407-D0479012E735}"/>
              </a:ext>
            </a:extLst>
          </p:cNvPr>
          <p:cNvSpPr txBox="1"/>
          <p:nvPr/>
        </p:nvSpPr>
        <p:spPr>
          <a:xfrm>
            <a:off x="786468" y="6233530"/>
            <a:ext cx="6094602" cy="276999"/>
          </a:xfrm>
          <a:prstGeom prst="rect">
            <a:avLst/>
          </a:prstGeom>
          <a:noFill/>
        </p:spPr>
        <p:txBody>
          <a:bodyPr wrap="square">
            <a:spAutoFit/>
          </a:bodyPr>
          <a:lstStyle/>
          <a:p>
            <a:r>
              <a:rPr lang="en-IN" sz="1200" dirty="0"/>
              <a:t>https://docs.aws.amazon.com/lambda/latest/dg/gettingstarted-limits.html</a:t>
            </a:r>
          </a:p>
        </p:txBody>
      </p:sp>
    </p:spTree>
    <p:extLst>
      <p:ext uri="{BB962C8B-B14F-4D97-AF65-F5344CB8AC3E}">
        <p14:creationId xmlns:p14="http://schemas.microsoft.com/office/powerpoint/2010/main" val="46891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xEl>
                                              <p:pRg st="1" end="1"/>
                                            </p:txEl>
                                          </p:spTgt>
                                        </p:tgtEl>
                                        <p:attrNameLst>
                                          <p:attrName>style.visibility</p:attrName>
                                        </p:attrNameLst>
                                      </p:cBhvr>
                                      <p:to>
                                        <p:strVal val="visible"/>
                                      </p:to>
                                    </p:set>
                                    <p:animEffect transition="in" filter="fade">
                                      <p:cBhvr>
                                        <p:cTn id="24" dur="500"/>
                                        <p:tgtEl>
                                          <p:spTgt spid="1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fade">
                                      <p:cBhvr>
                                        <p:cTn id="29" dur="500"/>
                                        <p:tgtEl>
                                          <p:spTgt spid="1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xEl>
                                              <p:pRg st="3" end="3"/>
                                            </p:txEl>
                                          </p:spTgt>
                                        </p:tgtEl>
                                        <p:attrNameLst>
                                          <p:attrName>style.visibility</p:attrName>
                                        </p:attrNameLst>
                                      </p:cBhvr>
                                      <p:to>
                                        <p:strVal val="visible"/>
                                      </p:to>
                                    </p:set>
                                    <p:animEffect transition="in" filter="fade">
                                      <p:cBhvr>
                                        <p:cTn id="34" dur="500"/>
                                        <p:tgtEl>
                                          <p:spTgt spid="1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Autofit/>
          </a:bodyPr>
          <a:lstStyle/>
          <a:p>
            <a:pPr>
              <a:buClr>
                <a:srgbClr val="434343"/>
              </a:buClr>
            </a:pPr>
            <a:r>
              <a:rPr lang="en-US" sz="2000" dirty="0">
                <a:solidFill>
                  <a:schemeClr val="tx1"/>
                </a:solidFill>
              </a:rPr>
              <a:t>You are only charged when Lambda executes your code</a:t>
            </a:r>
          </a:p>
          <a:p>
            <a:pPr>
              <a:buClr>
                <a:srgbClr val="434343"/>
              </a:buClr>
            </a:pPr>
            <a:r>
              <a:rPr lang="en-US" sz="2000" dirty="0">
                <a:solidFill>
                  <a:schemeClr val="tx1"/>
                </a:solidFill>
              </a:rPr>
              <a:t>Lambda counts a request each time it starts executing in response to an event notification trigger</a:t>
            </a:r>
          </a:p>
          <a:p>
            <a:pPr>
              <a:buClr>
                <a:srgbClr val="434343"/>
              </a:buClr>
            </a:pPr>
            <a:r>
              <a:rPr lang="en-US" sz="2000" dirty="0">
                <a:solidFill>
                  <a:schemeClr val="tx1"/>
                </a:solidFill>
              </a:rPr>
              <a:t>Duration is calculated from the time your code begins executing until it returns or otherwise terminates, rounded up to the nearest 1 </a:t>
            </a:r>
            <a:r>
              <a:rPr lang="en-US" sz="2000" dirty="0" err="1">
                <a:solidFill>
                  <a:schemeClr val="tx1"/>
                </a:solidFill>
              </a:rPr>
              <a:t>ms</a:t>
            </a:r>
            <a:r>
              <a:rPr lang="en-US" sz="2000" dirty="0">
                <a:solidFill>
                  <a:schemeClr val="tx1"/>
                </a:solidFill>
              </a:rPr>
              <a:t>*</a:t>
            </a:r>
          </a:p>
          <a:p>
            <a:pPr lvl="1">
              <a:buClr>
                <a:srgbClr val="434343"/>
              </a:buClr>
            </a:pPr>
            <a:r>
              <a:rPr lang="en-US" sz="1800" b="0" i="0" dirty="0">
                <a:solidFill>
                  <a:srgbClr val="333333"/>
                </a:solidFill>
                <a:effectLst/>
                <a:latin typeface="AmazonEmber"/>
              </a:rPr>
              <a:t> </a:t>
            </a:r>
            <a:r>
              <a:rPr lang="en-US" sz="2000" b="0" i="0" dirty="0">
                <a:solidFill>
                  <a:srgbClr val="333333"/>
                </a:solidFill>
                <a:effectLst/>
                <a:latin typeface="AmazonEmber"/>
              </a:rPr>
              <a:t>Depends on </a:t>
            </a:r>
            <a:r>
              <a:rPr lang="en-US" sz="2000" dirty="0">
                <a:solidFill>
                  <a:srgbClr val="333333"/>
                </a:solidFill>
                <a:latin typeface="AmazonEmber"/>
              </a:rPr>
              <a:t>the </a:t>
            </a:r>
            <a:r>
              <a:rPr lang="en-US" sz="2000" b="0" i="0" dirty="0">
                <a:solidFill>
                  <a:srgbClr val="333333"/>
                </a:solidFill>
                <a:effectLst/>
                <a:latin typeface="AmazonEmber"/>
              </a:rPr>
              <a:t>amount of memory you allocate to your function</a:t>
            </a:r>
            <a:endParaRPr lang="en-US" dirty="0">
              <a:solidFill>
                <a:schemeClr val="tx1"/>
              </a:solidFill>
            </a:endParaRPr>
          </a:p>
        </p:txBody>
      </p:sp>
      <p:sp>
        <p:nvSpPr>
          <p:cNvPr id="6" name="Title 5"/>
          <p:cNvSpPr>
            <a:spLocks noGrp="1"/>
          </p:cNvSpPr>
          <p:nvPr>
            <p:ph type="title"/>
          </p:nvPr>
        </p:nvSpPr>
        <p:spPr/>
        <p:txBody>
          <a:bodyPr/>
          <a:lstStyle/>
          <a:p>
            <a:r>
              <a:rPr lang="en-IN" dirty="0"/>
              <a:t>Lambda pricing</a:t>
            </a:r>
          </a:p>
        </p:txBody>
      </p:sp>
      <p:sp>
        <p:nvSpPr>
          <p:cNvPr id="8" name="TextBox 7">
            <a:extLst>
              <a:ext uri="{FF2B5EF4-FFF2-40B4-BE49-F238E27FC236}">
                <a16:creationId xmlns:a16="http://schemas.microsoft.com/office/drawing/2014/main" id="{24EB4FDA-97F5-43EA-B162-7C25802CE636}"/>
              </a:ext>
            </a:extLst>
          </p:cNvPr>
          <p:cNvSpPr txBox="1"/>
          <p:nvPr/>
        </p:nvSpPr>
        <p:spPr>
          <a:xfrm>
            <a:off x="6027904" y="5253633"/>
            <a:ext cx="6094602" cy="923330"/>
          </a:xfrm>
          <a:prstGeom prst="rect">
            <a:avLst/>
          </a:prstGeom>
          <a:noFill/>
        </p:spPr>
        <p:txBody>
          <a:bodyPr wrap="square">
            <a:spAutoFit/>
          </a:bodyPr>
          <a:lstStyle/>
          <a:p>
            <a:r>
              <a:rPr lang="en-US" b="0" i="1" dirty="0">
                <a:solidFill>
                  <a:srgbClr val="333333"/>
                </a:solidFill>
                <a:effectLst/>
                <a:latin typeface="AmazonEmber"/>
              </a:rPr>
              <a:t>* Duration charges apply to code that runs in the handler of a function as well as initialization code that is declared outside of the handler</a:t>
            </a:r>
            <a:endParaRPr lang="en-IN" dirty="0"/>
          </a:p>
        </p:txBody>
      </p:sp>
      <p:sp>
        <p:nvSpPr>
          <p:cNvPr id="9" name="Rectangle 8">
            <a:extLst>
              <a:ext uri="{FF2B5EF4-FFF2-40B4-BE49-F238E27FC236}">
                <a16:creationId xmlns:a16="http://schemas.microsoft.com/office/drawing/2014/main" id="{E5E1C6CC-E550-40E0-9178-E38E84104B67}"/>
              </a:ext>
            </a:extLst>
          </p:cNvPr>
          <p:cNvSpPr/>
          <p:nvPr/>
        </p:nvSpPr>
        <p:spPr>
          <a:xfrm>
            <a:off x="1283516" y="3858935"/>
            <a:ext cx="4588778" cy="11241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dirty="0"/>
              <a:t>As part of Free Tier, you get up to </a:t>
            </a:r>
            <a:br>
              <a:rPr lang="en-IN" sz="2400" dirty="0"/>
            </a:br>
            <a:r>
              <a:rPr lang="en-IN" sz="2400" dirty="0"/>
              <a:t>1 million requests free per month</a:t>
            </a:r>
          </a:p>
        </p:txBody>
      </p:sp>
    </p:spTree>
    <p:extLst>
      <p:ext uri="{BB962C8B-B14F-4D97-AF65-F5344CB8AC3E}">
        <p14:creationId xmlns:p14="http://schemas.microsoft.com/office/powerpoint/2010/main" val="114797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500"/>
                                        <p:tgtEl>
                                          <p:spTgt spid="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Next Video</a:t>
            </a:r>
            <a:endParaRPr lang="en-US" dirty="0"/>
          </a:p>
        </p:txBody>
      </p:sp>
      <p:sp>
        <p:nvSpPr>
          <p:cNvPr id="5" name="Slide Number Placeholder 4"/>
          <p:cNvSpPr>
            <a:spLocks noGrp="1"/>
          </p:cNvSpPr>
          <p:nvPr>
            <p:ph type="sldNum" sz="quarter" idx="12"/>
          </p:nvPr>
        </p:nvSpPr>
        <p:spPr/>
        <p:txBody>
          <a:bodyPr/>
          <a:lstStyle/>
          <a:p>
            <a:fld id="{F127EC56-7966-4E48-AB89-DD4065B0B53A}" type="slidenum">
              <a:rPr lang="en-US" smtClean="0"/>
              <a:t>9</a:t>
            </a:fld>
            <a:endParaRPr lang="en-US"/>
          </a:p>
        </p:txBody>
      </p:sp>
      <p:sp>
        <p:nvSpPr>
          <p:cNvPr id="2" name="Content Placeholder 1"/>
          <p:cNvSpPr>
            <a:spLocks noGrp="1"/>
          </p:cNvSpPr>
          <p:nvPr>
            <p:ph type="body" idx="1"/>
          </p:nvPr>
        </p:nvSpPr>
        <p:spPr/>
        <p:txBody>
          <a:bodyPr>
            <a:normAutofit fontScale="25000" lnSpcReduction="20000"/>
          </a:bodyPr>
          <a:lstStyle/>
          <a:p>
            <a:pPr marL="457200" lvl="1" indent="0" algn="ctr" fontAlgn="base">
              <a:buNone/>
            </a:pPr>
            <a:endParaRPr lang="en-GB" sz="4400" dirty="0">
              <a:solidFill>
                <a:schemeClr val="tx1"/>
              </a:solidFill>
            </a:endParaRPr>
          </a:p>
          <a:p>
            <a:pPr marL="457200" lvl="1" indent="0" algn="ctr" fontAlgn="base">
              <a:buNone/>
            </a:pPr>
            <a:endParaRPr lang="en-GB" sz="4400" dirty="0">
              <a:solidFill>
                <a:schemeClr val="tx1"/>
              </a:solidFill>
            </a:endParaRPr>
          </a:p>
          <a:p>
            <a:pPr marL="457200" lvl="1" indent="0" algn="ctr" fontAlgn="base">
              <a:buNone/>
            </a:pPr>
            <a:endParaRPr lang="en-GB" sz="4400" dirty="0">
              <a:solidFill>
                <a:schemeClr val="tx1"/>
              </a:solidFill>
            </a:endParaRPr>
          </a:p>
          <a:p>
            <a:pPr lvl="1" algn="ctr" fontAlgn="base"/>
            <a:r>
              <a:rPr lang="en-IN" sz="14400" dirty="0">
                <a:solidFill>
                  <a:schemeClr val="bg1"/>
                </a:solidFill>
              </a:rPr>
              <a:t>Demo – AWS Lambda</a:t>
            </a:r>
            <a:endParaRPr lang="en-GB" sz="14400" dirty="0">
              <a:solidFill>
                <a:schemeClr val="bg1"/>
              </a:solidFill>
            </a:endParaRPr>
          </a:p>
          <a:p>
            <a:pPr lvl="1" fontAlgn="base"/>
            <a:endParaRPr lang="en-GB" dirty="0"/>
          </a:p>
          <a:p>
            <a:pPr marL="0" indent="0" fontAlgn="base">
              <a:buNone/>
            </a:pPr>
            <a:endParaRPr lang="en-GB" sz="2400" dirty="0">
              <a:solidFill>
                <a:schemeClr val="tx1"/>
              </a:solidFill>
            </a:endParaRPr>
          </a:p>
        </p:txBody>
      </p:sp>
    </p:spTree>
    <p:extLst>
      <p:ext uri="{BB962C8B-B14F-4D97-AF65-F5344CB8AC3E}">
        <p14:creationId xmlns:p14="http://schemas.microsoft.com/office/powerpoint/2010/main" val="3361245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18120</TotalTime>
  <Words>615</Words>
  <Application>Microsoft Macintosh PowerPoint</Application>
  <PresentationFormat>Widescreen</PresentationFormat>
  <Paragraphs>68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AmazonEmber</vt:lpstr>
      <vt:lpstr>Arial</vt:lpstr>
      <vt:lpstr>Calibri</vt:lpstr>
      <vt:lpstr>Open Sans bold</vt:lpstr>
      <vt:lpstr>Open Sans Semibold</vt:lpstr>
      <vt:lpstr>Office Theme</vt:lpstr>
      <vt:lpstr>AWS Lambda  </vt:lpstr>
      <vt:lpstr>What is Lambda</vt:lpstr>
      <vt:lpstr>What is Lambda</vt:lpstr>
      <vt:lpstr>What is Lambda</vt:lpstr>
      <vt:lpstr>Who manages what?</vt:lpstr>
      <vt:lpstr>Lambda Use Case</vt:lpstr>
      <vt:lpstr>Lambda Limitations</vt:lpstr>
      <vt:lpstr>Lambda pricing</vt:lpstr>
      <vt:lpstr>Next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Alex023</dc:creator>
  <cp:lastModifiedBy>IaaS Academy Courses</cp:lastModifiedBy>
  <cp:revision>288</cp:revision>
  <dcterms:created xsi:type="dcterms:W3CDTF">2017-03-27T12:26:01Z</dcterms:created>
  <dcterms:modified xsi:type="dcterms:W3CDTF">2022-08-08T15:20:56Z</dcterms:modified>
</cp:coreProperties>
</file>